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5"/>
  </p:notesMasterIdLst>
  <p:sldIdLst>
    <p:sldId id="268" r:id="rId2"/>
    <p:sldId id="265" r:id="rId3"/>
    <p:sldId id="313" r:id="rId4"/>
    <p:sldId id="258" r:id="rId5"/>
    <p:sldId id="256" r:id="rId6"/>
    <p:sldId id="257" r:id="rId7"/>
    <p:sldId id="315" r:id="rId8"/>
    <p:sldId id="259" r:id="rId9"/>
    <p:sldId id="316" r:id="rId10"/>
    <p:sldId id="314" r:id="rId11"/>
    <p:sldId id="311" r:id="rId12"/>
    <p:sldId id="267" r:id="rId13"/>
    <p:sldId id="31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CEC0468-4316-4CB2-94F8-19B4B0DB27AC}">
          <p14:sldIdLst>
            <p14:sldId id="268"/>
            <p14:sldId id="265"/>
            <p14:sldId id="313"/>
            <p14:sldId id="258"/>
            <p14:sldId id="256"/>
            <p14:sldId id="257"/>
            <p14:sldId id="315"/>
            <p14:sldId id="259"/>
            <p14:sldId id="316"/>
            <p14:sldId id="314"/>
            <p14:sldId id="311"/>
            <p14:sldId id="267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383E"/>
    <a:srgbClr val="68564B"/>
    <a:srgbClr val="4D555C"/>
    <a:srgbClr val="1819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12" y="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07458599132932"/>
          <c:y val="0.19997001903489461"/>
          <c:w val="0.70982499526575105"/>
          <c:h val="0.637318102064058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C77-4AC5-96B1-E97BE347EAC4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CC77-4AC5-96B1-E97BE347EA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Kullanılmayan Veri</c:v>
                </c:pt>
                <c:pt idx="1">
                  <c:v>Kullanılan Veri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0.15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77-4AC5-96B1-E97BE347EAC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806C8-4161-4F25-BE71-AEB1DEB0D8DC}" type="datetimeFigureOut">
              <a:rPr lang="en-ID" smtClean="0"/>
              <a:t>27/03/2022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7AC51-8B85-4150-9C6C-D9D71420ABE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961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tsharryshelton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ilding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irmbee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arketing-goal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irmbee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arketing-goal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eremy_mcgilvrey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building?utm_source=unsplash&amp;utm_medium=referral&amp;utm_content=creditCopyText" TargetMode="External"/><Relationship Id="rId5" Type="http://schemas.openxmlformats.org/officeDocument/2006/relationships/hyperlink" Target="https://unsplash.com/@itsharryshelton?utm_source=unsplash&amp;utm_medium=referral&amp;utm_content=creditCopyText" TargetMode="External"/><Relationship Id="rId4" Type="http://schemas.openxmlformats.org/officeDocument/2006/relationships/hyperlink" Target="https://unsplash.com/s/photos/business-man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tsharryshelto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ilding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arget-market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arget-market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charles-wundengba-1976175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@rebrand-cities-581004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target-market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C7AC51-8B85-4150-9C6C-D9D71420ABED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562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3"/>
              </a:rPr>
              <a:t>Harry Shelton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 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C7AC51-8B85-4150-9C6C-D9D71420ABED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9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Firmbee.com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7AC51-8B85-4150-9C6C-D9D71420ABE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8750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Firmbee.com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7AC51-8B85-4150-9C6C-D9D71420ABED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9831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Jeremy </a:t>
            </a:r>
            <a:r>
              <a:rPr lang="en-US" dirty="0" err="1">
                <a:hlinkClick r:id="rId3"/>
              </a:rPr>
              <a:t>McGilvrey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Harry Shelton</a:t>
            </a:r>
            <a:r>
              <a:rPr lang="en-US" dirty="0"/>
              <a:t> on </a:t>
            </a:r>
            <a:r>
              <a:rPr lang="en-US" dirty="0" err="1">
                <a:hlinkClick r:id="rId6"/>
              </a:rPr>
              <a:t>Unsplash</a:t>
            </a:r>
            <a:r>
              <a:rPr lang="en-US" dirty="0"/>
              <a:t> 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7AC51-8B85-4150-9C6C-D9D71420ABED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092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3"/>
              </a:rPr>
              <a:t>Harry Shelton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 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7AC51-8B85-4150-9C6C-D9D71420ABE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193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Austin </a:t>
            </a:r>
            <a:r>
              <a:rPr lang="en-US" dirty="0" err="1">
                <a:hlinkClick r:id="rId3"/>
              </a:rPr>
              <a:t>Distel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7AC51-8B85-4150-9C6C-D9D71420ABED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4089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Austin </a:t>
            </a:r>
            <a:r>
              <a:rPr lang="en-US" dirty="0" err="1">
                <a:hlinkClick r:id="rId3"/>
              </a:rPr>
              <a:t>Distel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7AC51-8B85-4150-9C6C-D9D71420ABED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6593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Charles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Wundengba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Pexels</a:t>
            </a:r>
            <a:endParaRPr lang="en-ID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7385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Austin </a:t>
            </a:r>
            <a:r>
              <a:rPr lang="en-US" dirty="0" err="1">
                <a:hlinkClick r:id="rId3"/>
              </a:rPr>
              <a:t>Distel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7AC51-8B85-4150-9C6C-D9D71420ABE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365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E511EBD-3C4F-48E4-8064-28E9EE3E88C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305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0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9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5080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25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02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87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25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70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025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4343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1EBD-3C4F-48E4-8064-28E9EE3E88CE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3623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5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9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1EBD-3C4F-48E4-8064-28E9EE3E88CE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436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1EBD-3C4F-48E4-8064-28E9EE3E88CE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5508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ABFE-CF63-491E-84AB-A903E3350969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88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1EBD-3C4F-48E4-8064-28E9EE3E88CE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1058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86DABFE-CF63-491E-84AB-A903E3350969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4D8CD30-031B-4513-A3D8-5C632A80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60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.xml"/><Relationship Id="rId7" Type="http://schemas.openxmlformats.org/officeDocument/2006/relationships/image" Target="../media/image10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F0D07316-038B-4E6B-B345-BFE1562B8834}"/>
              </a:ext>
            </a:extLst>
          </p:cNvPr>
          <p:cNvSpPr/>
          <p:nvPr/>
        </p:nvSpPr>
        <p:spPr>
          <a:xfrm>
            <a:off x="6266514" y="3477830"/>
            <a:ext cx="1256002" cy="1255997"/>
          </a:xfrm>
          <a:prstGeom prst="ellipse">
            <a:avLst/>
          </a:prstGeom>
          <a:solidFill>
            <a:srgbClr val="68564B">
              <a:alpha val="10000"/>
            </a:srgbClr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0762855-495E-4F63-8F86-B3FAC422B61E}"/>
              </a:ext>
            </a:extLst>
          </p:cNvPr>
          <p:cNvSpPr/>
          <p:nvPr/>
        </p:nvSpPr>
        <p:spPr>
          <a:xfrm>
            <a:off x="363793" y="0"/>
            <a:ext cx="6597445" cy="4254500"/>
          </a:xfrm>
          <a:prstGeom prst="rect">
            <a:avLst/>
          </a:prstGeom>
          <a:gradFill flip="none" rotWithShape="1">
            <a:gsLst>
              <a:gs pos="100000">
                <a:srgbClr val="1C1F26">
                  <a:alpha val="90000"/>
                </a:srgbClr>
              </a:gs>
              <a:gs pos="0">
                <a:srgbClr val="1C1F2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35FF24D-FDA1-44AE-ABF1-78706A68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35" y="2518390"/>
            <a:ext cx="5648968" cy="1503004"/>
          </a:xfrm>
        </p:spPr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tr-TR" dirty="0" err="1" smtClean="0"/>
              <a:t>Vodafone</a:t>
            </a:r>
            <a:r>
              <a:rPr lang="tr-TR" dirty="0" smtClean="0"/>
              <a:t> ile geleceğe entegre</a:t>
            </a:r>
            <a:endParaRPr lang="en-ID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DF9C75A5-29BF-4D93-B221-7569EEF73BF6}"/>
              </a:ext>
            </a:extLst>
          </p:cNvPr>
          <p:cNvSpPr/>
          <p:nvPr/>
        </p:nvSpPr>
        <p:spPr>
          <a:xfrm>
            <a:off x="-49160" y="-2793889"/>
            <a:ext cx="4366000" cy="4366000"/>
          </a:xfrm>
          <a:prstGeom prst="arc">
            <a:avLst>
              <a:gd name="adj1" fmla="val 1035192"/>
              <a:gd name="adj2" fmla="val 9787001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5D6EEBE-EE40-4F4A-B7C0-2E804814790F}"/>
              </a:ext>
            </a:extLst>
          </p:cNvPr>
          <p:cNvSpPr/>
          <p:nvPr/>
        </p:nvSpPr>
        <p:spPr>
          <a:xfrm>
            <a:off x="1444668" y="1366558"/>
            <a:ext cx="277902" cy="277902"/>
          </a:xfrm>
          <a:prstGeom prst="ellipse">
            <a:avLst/>
          </a:prstGeom>
          <a:solidFill>
            <a:srgbClr val="4D555C"/>
          </a:solidFill>
          <a:ln w="63500">
            <a:solidFill>
              <a:srgbClr val="1819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Metin kutusu 1"/>
          <p:cNvSpPr txBox="1"/>
          <p:nvPr/>
        </p:nvSpPr>
        <p:spPr>
          <a:xfrm>
            <a:off x="483242" y="4829902"/>
            <a:ext cx="6411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smtClean="0">
                <a:solidFill>
                  <a:schemeClr val="bg1">
                    <a:lumMod val="95000"/>
                  </a:schemeClr>
                </a:solidFill>
              </a:rPr>
              <a:t>Hazırlayanlar : Parlayan Yıldızlar</a:t>
            </a:r>
            <a:endParaRPr lang="tr-TR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5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0"/>
          <p:cNvSpPr/>
          <p:nvPr/>
        </p:nvSpPr>
        <p:spPr>
          <a:xfrm>
            <a:off x="2891882" y="140152"/>
            <a:ext cx="5241073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smtClean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Projenin </a:t>
            </a:r>
            <a:r>
              <a:rPr lang="tr-TR" sz="2000" dirty="0" err="1" smtClean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Arayüzü</a:t>
            </a:r>
            <a:endParaRPr lang="en-US" sz="2000" b="1" dirty="0">
              <a:solidFill>
                <a:schemeClr val="bg1"/>
              </a:solidFill>
              <a:latin typeface="Proxima Nova" panose="02000506030000020004" pitchFamily="50" charset="0"/>
              <a:ea typeface="MS PGothic" panose="020B0600070205080204" pitchFamily="34" charset="-128"/>
              <a:cs typeface="Open Sans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D7D70A-D0E8-49EC-8286-84E3DCE8FED3}"/>
              </a:ext>
            </a:extLst>
          </p:cNvPr>
          <p:cNvSpPr/>
          <p:nvPr/>
        </p:nvSpPr>
        <p:spPr>
          <a:xfrm>
            <a:off x="345193" y="981188"/>
            <a:ext cx="622909" cy="622909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4DD8E295-090E-49B3-A727-2876C5AB45E0}"/>
              </a:ext>
            </a:extLst>
          </p:cNvPr>
          <p:cNvSpPr>
            <a:spLocks/>
          </p:cNvSpPr>
          <p:nvPr/>
        </p:nvSpPr>
        <p:spPr bwMode="auto">
          <a:xfrm>
            <a:off x="507737" y="1164068"/>
            <a:ext cx="297821" cy="257149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Arc 49">
            <a:extLst>
              <a:ext uri="{FF2B5EF4-FFF2-40B4-BE49-F238E27FC236}">
                <a16:creationId xmlns:a16="http://schemas.microsoft.com/office/drawing/2014/main" id="{F7D9CD21-1357-4481-989C-7F0CA23BD801}"/>
              </a:ext>
            </a:extLst>
          </p:cNvPr>
          <p:cNvSpPr/>
          <p:nvPr/>
        </p:nvSpPr>
        <p:spPr>
          <a:xfrm rot="8870598">
            <a:off x="8613774" y="1764349"/>
            <a:ext cx="5957305" cy="6447698"/>
          </a:xfrm>
          <a:prstGeom prst="arc">
            <a:avLst>
              <a:gd name="adj1" fmla="val 19922291"/>
              <a:gd name="adj2" fmla="val 7864589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rc 49">
            <a:extLst>
              <a:ext uri="{FF2B5EF4-FFF2-40B4-BE49-F238E27FC236}">
                <a16:creationId xmlns:a16="http://schemas.microsoft.com/office/drawing/2014/main" id="{F7D9CD21-1357-4481-989C-7F0CA23BD801}"/>
              </a:ext>
            </a:extLst>
          </p:cNvPr>
          <p:cNvSpPr/>
          <p:nvPr/>
        </p:nvSpPr>
        <p:spPr>
          <a:xfrm rot="7674909">
            <a:off x="9320021" y="-696809"/>
            <a:ext cx="5957305" cy="6447698"/>
          </a:xfrm>
          <a:prstGeom prst="arc">
            <a:avLst>
              <a:gd name="adj1" fmla="val 19922291"/>
              <a:gd name="adj2" fmla="val 7864589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51" y="1604099"/>
            <a:ext cx="2165551" cy="3849868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1430191" y="935992"/>
            <a:ext cx="844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Projemizi </a:t>
            </a:r>
            <a:r>
              <a:rPr lang="tr-TR" dirty="0" err="1" smtClean="0"/>
              <a:t>Vodafone</a:t>
            </a:r>
            <a:r>
              <a:rPr lang="tr-TR" dirty="0" smtClean="0"/>
              <a:t> Uygulamasına Entegre Ettik</a:t>
            </a: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30" y="1604097"/>
            <a:ext cx="2154407" cy="384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5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Box 365"/>
          <p:cNvSpPr txBox="1"/>
          <p:nvPr/>
        </p:nvSpPr>
        <p:spPr>
          <a:xfrm>
            <a:off x="420445" y="6446837"/>
            <a:ext cx="372121" cy="276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0DB622AA-10BF-49BA-91C8-BF258FFF1BC9}" type="slidenum">
              <a:rPr lang="en-US" sz="1200">
                <a:solidFill>
                  <a:schemeClr val="bg1">
                    <a:lumMod val="65000"/>
                  </a:schemeClr>
                </a:solidFill>
              </a:rPr>
              <a:pPr algn="ctr"/>
              <a:t>11</a:t>
            </a:fld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095" y="0"/>
            <a:ext cx="5456554" cy="618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Arc 380">
            <a:extLst>
              <a:ext uri="{FF2B5EF4-FFF2-40B4-BE49-F238E27FC236}">
                <a16:creationId xmlns:a16="http://schemas.microsoft.com/office/drawing/2014/main" id="{26E10FA4-6503-4E9E-AE1B-B1A086A52019}"/>
              </a:ext>
            </a:extLst>
          </p:cNvPr>
          <p:cNvSpPr/>
          <p:nvPr/>
        </p:nvSpPr>
        <p:spPr>
          <a:xfrm>
            <a:off x="7848683" y="-2832983"/>
            <a:ext cx="4366000" cy="4366000"/>
          </a:xfrm>
          <a:prstGeom prst="arc">
            <a:avLst>
              <a:gd name="adj1" fmla="val 1040772"/>
              <a:gd name="adj2" fmla="val 9787001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6E07BBC9-48DF-4E35-AAA8-7F926690CAEE}"/>
              </a:ext>
            </a:extLst>
          </p:cNvPr>
          <p:cNvSpPr/>
          <p:nvPr/>
        </p:nvSpPr>
        <p:spPr>
          <a:xfrm>
            <a:off x="8092258" y="427053"/>
            <a:ext cx="213542" cy="213542"/>
          </a:xfrm>
          <a:prstGeom prst="ellipse">
            <a:avLst/>
          </a:prstGeom>
          <a:solidFill>
            <a:srgbClr val="4D555C"/>
          </a:solidFill>
          <a:ln w="63500">
            <a:solidFill>
              <a:srgbClr val="1819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E88B2393-B5FB-494A-9935-A8EDA2A1E010}"/>
              </a:ext>
            </a:extLst>
          </p:cNvPr>
          <p:cNvSpPr/>
          <p:nvPr/>
        </p:nvSpPr>
        <p:spPr>
          <a:xfrm>
            <a:off x="2441026" y="1280772"/>
            <a:ext cx="622982" cy="622982"/>
          </a:xfrm>
          <a:prstGeom prst="ellipse">
            <a:avLst/>
          </a:prstGeom>
          <a:solidFill>
            <a:srgbClr val="4D555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084A80C-BB2D-4182-8DF0-229B39EA14FD}"/>
              </a:ext>
            </a:extLst>
          </p:cNvPr>
          <p:cNvSpPr/>
          <p:nvPr/>
        </p:nvSpPr>
        <p:spPr>
          <a:xfrm>
            <a:off x="4682185" y="1280772"/>
            <a:ext cx="622982" cy="622982"/>
          </a:xfrm>
          <a:prstGeom prst="ellipse">
            <a:avLst/>
          </a:prstGeom>
          <a:solidFill>
            <a:srgbClr val="4D555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C18C40F0-D7CB-46CE-8B92-54E38393CD38}"/>
              </a:ext>
            </a:extLst>
          </p:cNvPr>
          <p:cNvSpPr/>
          <p:nvPr/>
        </p:nvSpPr>
        <p:spPr>
          <a:xfrm>
            <a:off x="7265838" y="1328919"/>
            <a:ext cx="2381146" cy="4840250"/>
          </a:xfrm>
          <a:prstGeom prst="rect">
            <a:avLst/>
          </a:prstGeom>
          <a:gradFill flip="none" rotWithShape="1">
            <a:gsLst>
              <a:gs pos="100000">
                <a:srgbClr val="1C1F26">
                  <a:alpha val="90000"/>
                </a:srgbClr>
              </a:gs>
              <a:gs pos="0">
                <a:srgbClr val="1C1F2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BC8F0770-93C8-4A4C-97C2-7A7E01D2B973}"/>
              </a:ext>
            </a:extLst>
          </p:cNvPr>
          <p:cNvSpPr/>
          <p:nvPr/>
        </p:nvSpPr>
        <p:spPr>
          <a:xfrm>
            <a:off x="5024679" y="1328919"/>
            <a:ext cx="2381146" cy="4840250"/>
          </a:xfrm>
          <a:prstGeom prst="rect">
            <a:avLst/>
          </a:prstGeom>
          <a:gradFill flip="none" rotWithShape="1">
            <a:gsLst>
              <a:gs pos="100000">
                <a:srgbClr val="1C1F26">
                  <a:alpha val="90000"/>
                </a:srgbClr>
              </a:gs>
              <a:gs pos="0">
                <a:srgbClr val="1C1F2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A57AE6F1-8A4D-48C4-8FD7-D2EEDD8D1AD7}"/>
              </a:ext>
            </a:extLst>
          </p:cNvPr>
          <p:cNvSpPr/>
          <p:nvPr/>
        </p:nvSpPr>
        <p:spPr>
          <a:xfrm>
            <a:off x="2783520" y="1328919"/>
            <a:ext cx="2381146" cy="4840250"/>
          </a:xfrm>
          <a:prstGeom prst="rect">
            <a:avLst/>
          </a:prstGeom>
          <a:gradFill flip="none" rotWithShape="1">
            <a:gsLst>
              <a:gs pos="100000">
                <a:srgbClr val="1C1F26">
                  <a:alpha val="90000"/>
                </a:srgbClr>
              </a:gs>
              <a:gs pos="0">
                <a:srgbClr val="1C1F2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Freeform 6">
            <a:extLst>
              <a:ext uri="{FF2B5EF4-FFF2-40B4-BE49-F238E27FC236}">
                <a16:creationId xmlns:a16="http://schemas.microsoft.com/office/drawing/2014/main" id="{D8DEBA93-B03A-47C0-AC6B-FBE487914EEF}"/>
              </a:ext>
            </a:extLst>
          </p:cNvPr>
          <p:cNvSpPr>
            <a:spLocks noEditPoints="1"/>
          </p:cNvSpPr>
          <p:nvPr/>
        </p:nvSpPr>
        <p:spPr bwMode="auto">
          <a:xfrm>
            <a:off x="628577" y="2477665"/>
            <a:ext cx="405710" cy="405710"/>
          </a:xfrm>
          <a:custGeom>
            <a:avLst/>
            <a:gdLst>
              <a:gd name="T0" fmla="*/ 4 w 96"/>
              <a:gd name="T1" fmla="*/ 52 h 96"/>
              <a:gd name="T2" fmla="*/ 10 w 96"/>
              <a:gd name="T3" fmla="*/ 52 h 96"/>
              <a:gd name="T4" fmla="*/ 44 w 96"/>
              <a:gd name="T5" fmla="*/ 86 h 96"/>
              <a:gd name="T6" fmla="*/ 44 w 96"/>
              <a:gd name="T7" fmla="*/ 92 h 96"/>
              <a:gd name="T8" fmla="*/ 48 w 96"/>
              <a:gd name="T9" fmla="*/ 96 h 96"/>
              <a:gd name="T10" fmla="*/ 52 w 96"/>
              <a:gd name="T11" fmla="*/ 92 h 96"/>
              <a:gd name="T12" fmla="*/ 52 w 96"/>
              <a:gd name="T13" fmla="*/ 86 h 96"/>
              <a:gd name="T14" fmla="*/ 86 w 96"/>
              <a:gd name="T15" fmla="*/ 52 h 96"/>
              <a:gd name="T16" fmla="*/ 92 w 96"/>
              <a:gd name="T17" fmla="*/ 52 h 96"/>
              <a:gd name="T18" fmla="*/ 96 w 96"/>
              <a:gd name="T19" fmla="*/ 48 h 96"/>
              <a:gd name="T20" fmla="*/ 92 w 96"/>
              <a:gd name="T21" fmla="*/ 44 h 96"/>
              <a:gd name="T22" fmla="*/ 86 w 96"/>
              <a:gd name="T23" fmla="*/ 44 h 96"/>
              <a:gd name="T24" fmla="*/ 52 w 96"/>
              <a:gd name="T25" fmla="*/ 10 h 96"/>
              <a:gd name="T26" fmla="*/ 52 w 96"/>
              <a:gd name="T27" fmla="*/ 4 h 96"/>
              <a:gd name="T28" fmla="*/ 48 w 96"/>
              <a:gd name="T29" fmla="*/ 0 h 96"/>
              <a:gd name="T30" fmla="*/ 44 w 96"/>
              <a:gd name="T31" fmla="*/ 4 h 96"/>
              <a:gd name="T32" fmla="*/ 44 w 96"/>
              <a:gd name="T33" fmla="*/ 10 h 96"/>
              <a:gd name="T34" fmla="*/ 10 w 96"/>
              <a:gd name="T35" fmla="*/ 44 h 96"/>
              <a:gd name="T36" fmla="*/ 4 w 96"/>
              <a:gd name="T37" fmla="*/ 44 h 96"/>
              <a:gd name="T38" fmla="*/ 0 w 96"/>
              <a:gd name="T39" fmla="*/ 48 h 96"/>
              <a:gd name="T40" fmla="*/ 4 w 96"/>
              <a:gd name="T41" fmla="*/ 52 h 96"/>
              <a:gd name="T42" fmla="*/ 18 w 96"/>
              <a:gd name="T43" fmla="*/ 52 h 96"/>
              <a:gd name="T44" fmla="*/ 27 w 96"/>
              <a:gd name="T45" fmla="*/ 52 h 96"/>
              <a:gd name="T46" fmla="*/ 44 w 96"/>
              <a:gd name="T47" fmla="*/ 69 h 96"/>
              <a:gd name="T48" fmla="*/ 44 w 96"/>
              <a:gd name="T49" fmla="*/ 78 h 96"/>
              <a:gd name="T50" fmla="*/ 18 w 96"/>
              <a:gd name="T51" fmla="*/ 52 h 96"/>
              <a:gd name="T52" fmla="*/ 52 w 96"/>
              <a:gd name="T53" fmla="*/ 52 h 96"/>
              <a:gd name="T54" fmla="*/ 61 w 96"/>
              <a:gd name="T55" fmla="*/ 52 h 96"/>
              <a:gd name="T56" fmla="*/ 52 w 96"/>
              <a:gd name="T57" fmla="*/ 61 h 96"/>
              <a:gd name="T58" fmla="*/ 52 w 96"/>
              <a:gd name="T59" fmla="*/ 52 h 96"/>
              <a:gd name="T60" fmla="*/ 52 w 96"/>
              <a:gd name="T61" fmla="*/ 44 h 96"/>
              <a:gd name="T62" fmla="*/ 52 w 96"/>
              <a:gd name="T63" fmla="*/ 35 h 96"/>
              <a:gd name="T64" fmla="*/ 61 w 96"/>
              <a:gd name="T65" fmla="*/ 44 h 96"/>
              <a:gd name="T66" fmla="*/ 52 w 96"/>
              <a:gd name="T67" fmla="*/ 44 h 96"/>
              <a:gd name="T68" fmla="*/ 44 w 96"/>
              <a:gd name="T69" fmla="*/ 44 h 96"/>
              <a:gd name="T70" fmla="*/ 35 w 96"/>
              <a:gd name="T71" fmla="*/ 44 h 96"/>
              <a:gd name="T72" fmla="*/ 44 w 96"/>
              <a:gd name="T73" fmla="*/ 35 h 96"/>
              <a:gd name="T74" fmla="*/ 44 w 96"/>
              <a:gd name="T75" fmla="*/ 44 h 96"/>
              <a:gd name="T76" fmla="*/ 44 w 96"/>
              <a:gd name="T77" fmla="*/ 52 h 96"/>
              <a:gd name="T78" fmla="*/ 44 w 96"/>
              <a:gd name="T79" fmla="*/ 61 h 96"/>
              <a:gd name="T80" fmla="*/ 35 w 96"/>
              <a:gd name="T81" fmla="*/ 52 h 96"/>
              <a:gd name="T82" fmla="*/ 44 w 96"/>
              <a:gd name="T83" fmla="*/ 52 h 96"/>
              <a:gd name="T84" fmla="*/ 52 w 96"/>
              <a:gd name="T85" fmla="*/ 78 h 96"/>
              <a:gd name="T86" fmla="*/ 52 w 96"/>
              <a:gd name="T87" fmla="*/ 69 h 96"/>
              <a:gd name="T88" fmla="*/ 69 w 96"/>
              <a:gd name="T89" fmla="*/ 52 h 96"/>
              <a:gd name="T90" fmla="*/ 78 w 96"/>
              <a:gd name="T91" fmla="*/ 52 h 96"/>
              <a:gd name="T92" fmla="*/ 52 w 96"/>
              <a:gd name="T93" fmla="*/ 78 h 96"/>
              <a:gd name="T94" fmla="*/ 78 w 96"/>
              <a:gd name="T95" fmla="*/ 44 h 96"/>
              <a:gd name="T96" fmla="*/ 69 w 96"/>
              <a:gd name="T97" fmla="*/ 44 h 96"/>
              <a:gd name="T98" fmla="*/ 52 w 96"/>
              <a:gd name="T99" fmla="*/ 27 h 96"/>
              <a:gd name="T100" fmla="*/ 52 w 96"/>
              <a:gd name="T101" fmla="*/ 18 h 96"/>
              <a:gd name="T102" fmla="*/ 78 w 96"/>
              <a:gd name="T103" fmla="*/ 44 h 96"/>
              <a:gd name="T104" fmla="*/ 44 w 96"/>
              <a:gd name="T105" fmla="*/ 18 h 96"/>
              <a:gd name="T106" fmla="*/ 44 w 96"/>
              <a:gd name="T107" fmla="*/ 27 h 96"/>
              <a:gd name="T108" fmla="*/ 27 w 96"/>
              <a:gd name="T109" fmla="*/ 44 h 96"/>
              <a:gd name="T110" fmla="*/ 18 w 96"/>
              <a:gd name="T111" fmla="*/ 44 h 96"/>
              <a:gd name="T112" fmla="*/ 44 w 96"/>
              <a:gd name="T113" fmla="*/ 1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6" h="96">
                <a:moveTo>
                  <a:pt x="4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12" y="70"/>
                  <a:pt x="26" y="84"/>
                  <a:pt x="44" y="86"/>
                </a:cubicBezTo>
                <a:cubicBezTo>
                  <a:pt x="44" y="92"/>
                  <a:pt x="44" y="92"/>
                  <a:pt x="44" y="92"/>
                </a:cubicBezTo>
                <a:cubicBezTo>
                  <a:pt x="44" y="94"/>
                  <a:pt x="46" y="96"/>
                  <a:pt x="48" y="96"/>
                </a:cubicBezTo>
                <a:cubicBezTo>
                  <a:pt x="50" y="96"/>
                  <a:pt x="52" y="94"/>
                  <a:pt x="52" y="92"/>
                </a:cubicBezTo>
                <a:cubicBezTo>
                  <a:pt x="52" y="86"/>
                  <a:pt x="52" y="86"/>
                  <a:pt x="52" y="86"/>
                </a:cubicBezTo>
                <a:cubicBezTo>
                  <a:pt x="70" y="84"/>
                  <a:pt x="84" y="70"/>
                  <a:pt x="86" y="52"/>
                </a:cubicBezTo>
                <a:cubicBezTo>
                  <a:pt x="92" y="52"/>
                  <a:pt x="92" y="52"/>
                  <a:pt x="92" y="52"/>
                </a:cubicBezTo>
                <a:cubicBezTo>
                  <a:pt x="94" y="52"/>
                  <a:pt x="96" y="50"/>
                  <a:pt x="96" y="48"/>
                </a:cubicBezTo>
                <a:cubicBezTo>
                  <a:pt x="96" y="46"/>
                  <a:pt x="94" y="44"/>
                  <a:pt x="92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26"/>
                  <a:pt x="70" y="12"/>
                  <a:pt x="52" y="10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2"/>
                  <a:pt x="50" y="0"/>
                  <a:pt x="48" y="0"/>
                </a:cubicBezTo>
                <a:cubicBezTo>
                  <a:pt x="46" y="0"/>
                  <a:pt x="44" y="2"/>
                  <a:pt x="44" y="4"/>
                </a:cubicBezTo>
                <a:cubicBezTo>
                  <a:pt x="44" y="10"/>
                  <a:pt x="44" y="10"/>
                  <a:pt x="44" y="10"/>
                </a:cubicBezTo>
                <a:cubicBezTo>
                  <a:pt x="26" y="12"/>
                  <a:pt x="12" y="26"/>
                  <a:pt x="10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2" y="44"/>
                  <a:pt x="0" y="46"/>
                  <a:pt x="0" y="48"/>
                </a:cubicBezTo>
                <a:cubicBezTo>
                  <a:pt x="0" y="50"/>
                  <a:pt x="2" y="52"/>
                  <a:pt x="4" y="52"/>
                </a:cubicBezTo>
                <a:close/>
                <a:moveTo>
                  <a:pt x="18" y="52"/>
                </a:moveTo>
                <a:cubicBezTo>
                  <a:pt x="27" y="52"/>
                  <a:pt x="27" y="52"/>
                  <a:pt x="27" y="52"/>
                </a:cubicBezTo>
                <a:cubicBezTo>
                  <a:pt x="29" y="60"/>
                  <a:pt x="36" y="67"/>
                  <a:pt x="44" y="69"/>
                </a:cubicBezTo>
                <a:cubicBezTo>
                  <a:pt x="44" y="78"/>
                  <a:pt x="44" y="78"/>
                  <a:pt x="44" y="78"/>
                </a:cubicBezTo>
                <a:cubicBezTo>
                  <a:pt x="31" y="76"/>
                  <a:pt x="20" y="65"/>
                  <a:pt x="18" y="52"/>
                </a:cubicBezTo>
                <a:close/>
                <a:moveTo>
                  <a:pt x="52" y="52"/>
                </a:moveTo>
                <a:cubicBezTo>
                  <a:pt x="61" y="52"/>
                  <a:pt x="61" y="52"/>
                  <a:pt x="61" y="52"/>
                </a:cubicBezTo>
                <a:cubicBezTo>
                  <a:pt x="59" y="56"/>
                  <a:pt x="56" y="59"/>
                  <a:pt x="52" y="61"/>
                </a:cubicBezTo>
                <a:lnTo>
                  <a:pt x="52" y="52"/>
                </a:lnTo>
                <a:close/>
                <a:moveTo>
                  <a:pt x="52" y="44"/>
                </a:moveTo>
                <a:cubicBezTo>
                  <a:pt x="52" y="35"/>
                  <a:pt x="52" y="35"/>
                  <a:pt x="52" y="35"/>
                </a:cubicBezTo>
                <a:cubicBezTo>
                  <a:pt x="56" y="37"/>
                  <a:pt x="59" y="40"/>
                  <a:pt x="61" y="44"/>
                </a:cubicBezTo>
                <a:lnTo>
                  <a:pt x="52" y="44"/>
                </a:lnTo>
                <a:close/>
                <a:moveTo>
                  <a:pt x="44" y="44"/>
                </a:moveTo>
                <a:cubicBezTo>
                  <a:pt x="35" y="44"/>
                  <a:pt x="35" y="44"/>
                  <a:pt x="35" y="44"/>
                </a:cubicBezTo>
                <a:cubicBezTo>
                  <a:pt x="37" y="40"/>
                  <a:pt x="40" y="37"/>
                  <a:pt x="44" y="35"/>
                </a:cubicBezTo>
                <a:lnTo>
                  <a:pt x="44" y="44"/>
                </a:lnTo>
                <a:close/>
                <a:moveTo>
                  <a:pt x="44" y="52"/>
                </a:moveTo>
                <a:cubicBezTo>
                  <a:pt x="44" y="61"/>
                  <a:pt x="44" y="61"/>
                  <a:pt x="44" y="61"/>
                </a:cubicBezTo>
                <a:cubicBezTo>
                  <a:pt x="40" y="59"/>
                  <a:pt x="37" y="56"/>
                  <a:pt x="35" y="52"/>
                </a:cubicBezTo>
                <a:lnTo>
                  <a:pt x="44" y="52"/>
                </a:lnTo>
                <a:close/>
                <a:moveTo>
                  <a:pt x="52" y="78"/>
                </a:moveTo>
                <a:cubicBezTo>
                  <a:pt x="52" y="69"/>
                  <a:pt x="52" y="69"/>
                  <a:pt x="52" y="69"/>
                </a:cubicBezTo>
                <a:cubicBezTo>
                  <a:pt x="60" y="67"/>
                  <a:pt x="67" y="60"/>
                  <a:pt x="69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6" y="65"/>
                  <a:pt x="65" y="76"/>
                  <a:pt x="52" y="78"/>
                </a:cubicBezTo>
                <a:close/>
                <a:moveTo>
                  <a:pt x="78" y="44"/>
                </a:moveTo>
                <a:cubicBezTo>
                  <a:pt x="69" y="44"/>
                  <a:pt x="69" y="44"/>
                  <a:pt x="69" y="44"/>
                </a:cubicBezTo>
                <a:cubicBezTo>
                  <a:pt x="67" y="36"/>
                  <a:pt x="60" y="29"/>
                  <a:pt x="52" y="27"/>
                </a:cubicBezTo>
                <a:cubicBezTo>
                  <a:pt x="52" y="18"/>
                  <a:pt x="52" y="18"/>
                  <a:pt x="52" y="18"/>
                </a:cubicBezTo>
                <a:cubicBezTo>
                  <a:pt x="65" y="20"/>
                  <a:pt x="76" y="31"/>
                  <a:pt x="78" y="44"/>
                </a:cubicBezTo>
                <a:close/>
                <a:moveTo>
                  <a:pt x="44" y="18"/>
                </a:moveTo>
                <a:cubicBezTo>
                  <a:pt x="44" y="27"/>
                  <a:pt x="44" y="27"/>
                  <a:pt x="44" y="27"/>
                </a:cubicBezTo>
                <a:cubicBezTo>
                  <a:pt x="36" y="29"/>
                  <a:pt x="29" y="36"/>
                  <a:pt x="27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20" y="31"/>
                  <a:pt x="31" y="20"/>
                  <a:pt x="44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3327AD6-6EED-441E-9E5D-82DFD8C7CEB5}"/>
              </a:ext>
            </a:extLst>
          </p:cNvPr>
          <p:cNvGrpSpPr/>
          <p:nvPr/>
        </p:nvGrpSpPr>
        <p:grpSpPr>
          <a:xfrm>
            <a:off x="4821027" y="1407406"/>
            <a:ext cx="424750" cy="422887"/>
            <a:chOff x="2558024" y="1394064"/>
            <a:chExt cx="398145" cy="396399"/>
          </a:xfrm>
          <a:effectLst>
            <a:outerShdw blurRad="127000" dist="635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314" name="Freeform 39">
              <a:extLst>
                <a:ext uri="{FF2B5EF4-FFF2-40B4-BE49-F238E27FC236}">
                  <a16:creationId xmlns:a16="http://schemas.microsoft.com/office/drawing/2014/main" id="{BF03D79F-9E97-4AAE-B846-68AC1544F69C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2558897" y="1393191"/>
              <a:ext cx="396399" cy="398145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9 w 96"/>
                <a:gd name="T11" fmla="*/ 49 h 96"/>
                <a:gd name="T12" fmla="*/ 49 w 96"/>
                <a:gd name="T13" fmla="*/ 79 h 96"/>
                <a:gd name="T14" fmla="*/ 48 w 96"/>
                <a:gd name="T15" fmla="*/ 80 h 96"/>
                <a:gd name="T16" fmla="*/ 47 w 96"/>
                <a:gd name="T17" fmla="*/ 79 h 96"/>
                <a:gd name="T18" fmla="*/ 17 w 96"/>
                <a:gd name="T19" fmla="*/ 49 h 96"/>
                <a:gd name="T20" fmla="*/ 16 w 96"/>
                <a:gd name="T21" fmla="*/ 48 h 96"/>
                <a:gd name="T22" fmla="*/ 17 w 96"/>
                <a:gd name="T23" fmla="*/ 47 h 96"/>
                <a:gd name="T24" fmla="*/ 25 w 96"/>
                <a:gd name="T25" fmla="*/ 39 h 96"/>
                <a:gd name="T26" fmla="*/ 27 w 96"/>
                <a:gd name="T27" fmla="*/ 39 h 96"/>
                <a:gd name="T28" fmla="*/ 40 w 96"/>
                <a:gd name="T29" fmla="*/ 51 h 96"/>
                <a:gd name="T30" fmla="*/ 40 w 96"/>
                <a:gd name="T31" fmla="*/ 18 h 96"/>
                <a:gd name="T32" fmla="*/ 42 w 96"/>
                <a:gd name="T33" fmla="*/ 16 h 96"/>
                <a:gd name="T34" fmla="*/ 54 w 96"/>
                <a:gd name="T35" fmla="*/ 16 h 96"/>
                <a:gd name="T36" fmla="*/ 56 w 96"/>
                <a:gd name="T37" fmla="*/ 18 h 96"/>
                <a:gd name="T38" fmla="*/ 56 w 96"/>
                <a:gd name="T39" fmla="*/ 51 h 96"/>
                <a:gd name="T40" fmla="*/ 69 w 96"/>
                <a:gd name="T41" fmla="*/ 39 h 96"/>
                <a:gd name="T42" fmla="*/ 71 w 96"/>
                <a:gd name="T43" fmla="*/ 39 h 96"/>
                <a:gd name="T44" fmla="*/ 79 w 96"/>
                <a:gd name="T45" fmla="*/ 47 h 96"/>
                <a:gd name="T46" fmla="*/ 80 w 96"/>
                <a:gd name="T47" fmla="*/ 48 h 96"/>
                <a:gd name="T48" fmla="*/ 79 w 96"/>
                <a:gd name="T49" fmla="*/ 4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9" y="49"/>
                  </a:moveTo>
                  <a:cubicBezTo>
                    <a:pt x="49" y="79"/>
                    <a:pt x="49" y="79"/>
                    <a:pt x="49" y="79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0"/>
                    <a:pt x="47" y="80"/>
                    <a:pt x="47" y="7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8"/>
                  </a:cubicBezTo>
                  <a:cubicBezTo>
                    <a:pt x="16" y="47"/>
                    <a:pt x="16" y="47"/>
                    <a:pt x="17" y="4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7" y="38"/>
                    <a:pt x="27" y="3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7"/>
                    <a:pt x="41" y="16"/>
                    <a:pt x="42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6" y="17"/>
                    <a:pt x="56" y="18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71" y="38"/>
                    <a:pt x="71" y="39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8"/>
                  </a:cubicBezTo>
                  <a:cubicBezTo>
                    <a:pt x="80" y="49"/>
                    <a:pt x="80" y="49"/>
                    <a:pt x="79" y="49"/>
                  </a:cubicBezTo>
                  <a:close/>
                </a:path>
              </a:pathLst>
            </a:custGeom>
            <a:solidFill>
              <a:srgbClr val="18191E"/>
            </a:solidFill>
            <a:ln w="22225">
              <a:solidFill>
                <a:srgbClr val="18191E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5486C691-5A96-48C0-992A-DD972633D1AF}"/>
                </a:ext>
              </a:extLst>
            </p:cNvPr>
            <p:cNvSpPr/>
            <p:nvPr/>
          </p:nvSpPr>
          <p:spPr>
            <a:xfrm>
              <a:off x="2608166" y="1443333"/>
              <a:ext cx="297860" cy="297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Freeform 39">
              <a:extLst>
                <a:ext uri="{FF2B5EF4-FFF2-40B4-BE49-F238E27FC236}">
                  <a16:creationId xmlns:a16="http://schemas.microsoft.com/office/drawing/2014/main" id="{B1B3A97F-623C-4757-91B1-1ABC8E9ACE0A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2576915" y="1411288"/>
              <a:ext cx="360363" cy="361950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9 w 96"/>
                <a:gd name="T11" fmla="*/ 49 h 96"/>
                <a:gd name="T12" fmla="*/ 49 w 96"/>
                <a:gd name="T13" fmla="*/ 79 h 96"/>
                <a:gd name="T14" fmla="*/ 48 w 96"/>
                <a:gd name="T15" fmla="*/ 80 h 96"/>
                <a:gd name="T16" fmla="*/ 47 w 96"/>
                <a:gd name="T17" fmla="*/ 79 h 96"/>
                <a:gd name="T18" fmla="*/ 17 w 96"/>
                <a:gd name="T19" fmla="*/ 49 h 96"/>
                <a:gd name="T20" fmla="*/ 16 w 96"/>
                <a:gd name="T21" fmla="*/ 48 h 96"/>
                <a:gd name="T22" fmla="*/ 17 w 96"/>
                <a:gd name="T23" fmla="*/ 47 h 96"/>
                <a:gd name="T24" fmla="*/ 25 w 96"/>
                <a:gd name="T25" fmla="*/ 39 h 96"/>
                <a:gd name="T26" fmla="*/ 27 w 96"/>
                <a:gd name="T27" fmla="*/ 39 h 96"/>
                <a:gd name="T28" fmla="*/ 40 w 96"/>
                <a:gd name="T29" fmla="*/ 51 h 96"/>
                <a:gd name="T30" fmla="*/ 40 w 96"/>
                <a:gd name="T31" fmla="*/ 18 h 96"/>
                <a:gd name="T32" fmla="*/ 42 w 96"/>
                <a:gd name="T33" fmla="*/ 16 h 96"/>
                <a:gd name="T34" fmla="*/ 54 w 96"/>
                <a:gd name="T35" fmla="*/ 16 h 96"/>
                <a:gd name="T36" fmla="*/ 56 w 96"/>
                <a:gd name="T37" fmla="*/ 18 h 96"/>
                <a:gd name="T38" fmla="*/ 56 w 96"/>
                <a:gd name="T39" fmla="*/ 51 h 96"/>
                <a:gd name="T40" fmla="*/ 69 w 96"/>
                <a:gd name="T41" fmla="*/ 39 h 96"/>
                <a:gd name="T42" fmla="*/ 71 w 96"/>
                <a:gd name="T43" fmla="*/ 39 h 96"/>
                <a:gd name="T44" fmla="*/ 79 w 96"/>
                <a:gd name="T45" fmla="*/ 47 h 96"/>
                <a:gd name="T46" fmla="*/ 80 w 96"/>
                <a:gd name="T47" fmla="*/ 48 h 96"/>
                <a:gd name="T48" fmla="*/ 79 w 96"/>
                <a:gd name="T49" fmla="*/ 4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9" y="49"/>
                  </a:moveTo>
                  <a:cubicBezTo>
                    <a:pt x="49" y="79"/>
                    <a:pt x="49" y="79"/>
                    <a:pt x="49" y="79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0"/>
                    <a:pt x="47" y="80"/>
                    <a:pt x="47" y="7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8"/>
                  </a:cubicBezTo>
                  <a:cubicBezTo>
                    <a:pt x="16" y="47"/>
                    <a:pt x="16" y="47"/>
                    <a:pt x="17" y="4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7" y="38"/>
                    <a:pt x="27" y="3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7"/>
                    <a:pt x="41" y="16"/>
                    <a:pt x="42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6" y="17"/>
                    <a:pt x="56" y="18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71" y="38"/>
                    <a:pt x="71" y="39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8"/>
                  </a:cubicBezTo>
                  <a:cubicBezTo>
                    <a:pt x="80" y="49"/>
                    <a:pt x="80" y="49"/>
                    <a:pt x="79" y="49"/>
                  </a:cubicBezTo>
                  <a:close/>
                </a:path>
              </a:pathLst>
            </a:custGeom>
            <a:solidFill>
              <a:srgbClr val="D4383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C6883556-AD4B-4225-ABAC-A7EBEA4281C9}"/>
              </a:ext>
            </a:extLst>
          </p:cNvPr>
          <p:cNvGrpSpPr/>
          <p:nvPr/>
        </p:nvGrpSpPr>
        <p:grpSpPr>
          <a:xfrm>
            <a:off x="7062186" y="1407406"/>
            <a:ext cx="424750" cy="422887"/>
            <a:chOff x="2558024" y="1394064"/>
            <a:chExt cx="398145" cy="396399"/>
          </a:xfrm>
          <a:effectLst>
            <a:outerShdw blurRad="127000" dist="635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317" name="Freeform 39">
              <a:extLst>
                <a:ext uri="{FF2B5EF4-FFF2-40B4-BE49-F238E27FC236}">
                  <a16:creationId xmlns:a16="http://schemas.microsoft.com/office/drawing/2014/main" id="{B68A9BCD-8D5D-418C-B666-CC0D1C629C9A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2558897" y="1393191"/>
              <a:ext cx="396399" cy="398145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9 w 96"/>
                <a:gd name="T11" fmla="*/ 49 h 96"/>
                <a:gd name="T12" fmla="*/ 49 w 96"/>
                <a:gd name="T13" fmla="*/ 79 h 96"/>
                <a:gd name="T14" fmla="*/ 48 w 96"/>
                <a:gd name="T15" fmla="*/ 80 h 96"/>
                <a:gd name="T16" fmla="*/ 47 w 96"/>
                <a:gd name="T17" fmla="*/ 79 h 96"/>
                <a:gd name="T18" fmla="*/ 17 w 96"/>
                <a:gd name="T19" fmla="*/ 49 h 96"/>
                <a:gd name="T20" fmla="*/ 16 w 96"/>
                <a:gd name="T21" fmla="*/ 48 h 96"/>
                <a:gd name="T22" fmla="*/ 17 w 96"/>
                <a:gd name="T23" fmla="*/ 47 h 96"/>
                <a:gd name="T24" fmla="*/ 25 w 96"/>
                <a:gd name="T25" fmla="*/ 39 h 96"/>
                <a:gd name="T26" fmla="*/ 27 w 96"/>
                <a:gd name="T27" fmla="*/ 39 h 96"/>
                <a:gd name="T28" fmla="*/ 40 w 96"/>
                <a:gd name="T29" fmla="*/ 51 h 96"/>
                <a:gd name="T30" fmla="*/ 40 w 96"/>
                <a:gd name="T31" fmla="*/ 18 h 96"/>
                <a:gd name="T32" fmla="*/ 42 w 96"/>
                <a:gd name="T33" fmla="*/ 16 h 96"/>
                <a:gd name="T34" fmla="*/ 54 w 96"/>
                <a:gd name="T35" fmla="*/ 16 h 96"/>
                <a:gd name="T36" fmla="*/ 56 w 96"/>
                <a:gd name="T37" fmla="*/ 18 h 96"/>
                <a:gd name="T38" fmla="*/ 56 w 96"/>
                <a:gd name="T39" fmla="*/ 51 h 96"/>
                <a:gd name="T40" fmla="*/ 69 w 96"/>
                <a:gd name="T41" fmla="*/ 39 h 96"/>
                <a:gd name="T42" fmla="*/ 71 w 96"/>
                <a:gd name="T43" fmla="*/ 39 h 96"/>
                <a:gd name="T44" fmla="*/ 79 w 96"/>
                <a:gd name="T45" fmla="*/ 47 h 96"/>
                <a:gd name="T46" fmla="*/ 80 w 96"/>
                <a:gd name="T47" fmla="*/ 48 h 96"/>
                <a:gd name="T48" fmla="*/ 79 w 96"/>
                <a:gd name="T49" fmla="*/ 4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9" y="49"/>
                  </a:moveTo>
                  <a:cubicBezTo>
                    <a:pt x="49" y="79"/>
                    <a:pt x="49" y="79"/>
                    <a:pt x="49" y="79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0"/>
                    <a:pt x="47" y="80"/>
                    <a:pt x="47" y="7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8"/>
                  </a:cubicBezTo>
                  <a:cubicBezTo>
                    <a:pt x="16" y="47"/>
                    <a:pt x="16" y="47"/>
                    <a:pt x="17" y="4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7" y="38"/>
                    <a:pt x="27" y="3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7"/>
                    <a:pt x="41" y="16"/>
                    <a:pt x="42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6" y="17"/>
                    <a:pt x="56" y="18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71" y="38"/>
                    <a:pt x="71" y="39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8"/>
                  </a:cubicBezTo>
                  <a:cubicBezTo>
                    <a:pt x="80" y="49"/>
                    <a:pt x="80" y="49"/>
                    <a:pt x="79" y="49"/>
                  </a:cubicBezTo>
                  <a:close/>
                </a:path>
              </a:pathLst>
            </a:custGeom>
            <a:solidFill>
              <a:srgbClr val="18191E"/>
            </a:solidFill>
            <a:ln w="22225">
              <a:solidFill>
                <a:srgbClr val="18191E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FBA11AA5-AA55-4844-A0C1-DB94478FECAC}"/>
                </a:ext>
              </a:extLst>
            </p:cNvPr>
            <p:cNvSpPr/>
            <p:nvPr/>
          </p:nvSpPr>
          <p:spPr>
            <a:xfrm>
              <a:off x="2608166" y="1443333"/>
              <a:ext cx="297860" cy="297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7CA10D26-DEFE-4BEB-851F-E08FE5B05C2E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2576915" y="1411288"/>
              <a:ext cx="360363" cy="361950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9 w 96"/>
                <a:gd name="T11" fmla="*/ 49 h 96"/>
                <a:gd name="T12" fmla="*/ 49 w 96"/>
                <a:gd name="T13" fmla="*/ 79 h 96"/>
                <a:gd name="T14" fmla="*/ 48 w 96"/>
                <a:gd name="T15" fmla="*/ 80 h 96"/>
                <a:gd name="T16" fmla="*/ 47 w 96"/>
                <a:gd name="T17" fmla="*/ 79 h 96"/>
                <a:gd name="T18" fmla="*/ 17 w 96"/>
                <a:gd name="T19" fmla="*/ 49 h 96"/>
                <a:gd name="T20" fmla="*/ 16 w 96"/>
                <a:gd name="T21" fmla="*/ 48 h 96"/>
                <a:gd name="T22" fmla="*/ 17 w 96"/>
                <a:gd name="T23" fmla="*/ 47 h 96"/>
                <a:gd name="T24" fmla="*/ 25 w 96"/>
                <a:gd name="T25" fmla="*/ 39 h 96"/>
                <a:gd name="T26" fmla="*/ 27 w 96"/>
                <a:gd name="T27" fmla="*/ 39 h 96"/>
                <a:gd name="T28" fmla="*/ 40 w 96"/>
                <a:gd name="T29" fmla="*/ 51 h 96"/>
                <a:gd name="T30" fmla="*/ 40 w 96"/>
                <a:gd name="T31" fmla="*/ 18 h 96"/>
                <a:gd name="T32" fmla="*/ 42 w 96"/>
                <a:gd name="T33" fmla="*/ 16 h 96"/>
                <a:gd name="T34" fmla="*/ 54 w 96"/>
                <a:gd name="T35" fmla="*/ 16 h 96"/>
                <a:gd name="T36" fmla="*/ 56 w 96"/>
                <a:gd name="T37" fmla="*/ 18 h 96"/>
                <a:gd name="T38" fmla="*/ 56 w 96"/>
                <a:gd name="T39" fmla="*/ 51 h 96"/>
                <a:gd name="T40" fmla="*/ 69 w 96"/>
                <a:gd name="T41" fmla="*/ 39 h 96"/>
                <a:gd name="T42" fmla="*/ 71 w 96"/>
                <a:gd name="T43" fmla="*/ 39 h 96"/>
                <a:gd name="T44" fmla="*/ 79 w 96"/>
                <a:gd name="T45" fmla="*/ 47 h 96"/>
                <a:gd name="T46" fmla="*/ 80 w 96"/>
                <a:gd name="T47" fmla="*/ 48 h 96"/>
                <a:gd name="T48" fmla="*/ 79 w 96"/>
                <a:gd name="T49" fmla="*/ 4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9" y="49"/>
                  </a:moveTo>
                  <a:cubicBezTo>
                    <a:pt x="49" y="79"/>
                    <a:pt x="49" y="79"/>
                    <a:pt x="49" y="79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0"/>
                    <a:pt x="47" y="80"/>
                    <a:pt x="47" y="7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8"/>
                  </a:cubicBezTo>
                  <a:cubicBezTo>
                    <a:pt x="16" y="47"/>
                    <a:pt x="16" y="47"/>
                    <a:pt x="17" y="4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7" y="38"/>
                    <a:pt x="27" y="3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7"/>
                    <a:pt x="41" y="16"/>
                    <a:pt x="42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6"/>
                    <a:pt x="56" y="17"/>
                    <a:pt x="56" y="18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8"/>
                    <a:pt x="71" y="38"/>
                    <a:pt x="71" y="39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0" y="47"/>
                    <a:pt x="80" y="47"/>
                    <a:pt x="80" y="48"/>
                  </a:cubicBezTo>
                  <a:cubicBezTo>
                    <a:pt x="80" y="49"/>
                    <a:pt x="80" y="49"/>
                    <a:pt x="79" y="49"/>
                  </a:cubicBezTo>
                  <a:close/>
                </a:path>
              </a:pathLst>
            </a:custGeom>
            <a:solidFill>
              <a:srgbClr val="D4383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0" name="Rectangle 339">
            <a:extLst>
              <a:ext uri="{FF2B5EF4-FFF2-40B4-BE49-F238E27FC236}">
                <a16:creationId xmlns:a16="http://schemas.microsoft.com/office/drawing/2014/main" id="{EDE05997-EF18-4AB6-911B-9A79C39FF90F}"/>
              </a:ext>
            </a:extLst>
          </p:cNvPr>
          <p:cNvSpPr/>
          <p:nvPr/>
        </p:nvSpPr>
        <p:spPr>
          <a:xfrm>
            <a:off x="7646399" y="1622972"/>
            <a:ext cx="1980000" cy="28078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tr-TR" b="1" i="0" u="none" strike="noStrike" kern="1200" cap="none" spc="0" normalizeH="0" baseline="0" noProof="0" dirty="0" smtClean="0">
                <a:ln>
                  <a:noFill/>
                </a:ln>
                <a:solidFill>
                  <a:srgbClr val="D4383E"/>
                </a:solidFill>
                <a:effectLst/>
                <a:uLnTx/>
                <a:uFillTx/>
                <a:latin typeface="Proxima Nova" panose="02000506030000020004" pitchFamily="50" charset="0"/>
                <a:cs typeface="Segoe UI Light" panose="020B0502040204020203" pitchFamily="34" charset="0"/>
              </a:rPr>
              <a:t>Aşama 3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D4383E"/>
              </a:solidFill>
              <a:effectLst/>
              <a:uLnTx/>
              <a:uFillTx/>
              <a:latin typeface="Proxima Nova" panose="02000506030000020004" pitchFamily="50" charset="0"/>
              <a:cs typeface="Segoe UI Light" panose="020B0502040204020203" pitchFamily="34" charset="0"/>
            </a:endParaRP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B1D1E74B-1F38-4D41-BF04-753546AB41F9}"/>
              </a:ext>
            </a:extLst>
          </p:cNvPr>
          <p:cNvGrpSpPr/>
          <p:nvPr/>
        </p:nvGrpSpPr>
        <p:grpSpPr>
          <a:xfrm>
            <a:off x="10525123" y="5614416"/>
            <a:ext cx="405710" cy="405710"/>
            <a:chOff x="5554663" y="3971925"/>
            <a:chExt cx="360362" cy="361951"/>
          </a:xfrm>
          <a:solidFill>
            <a:schemeClr val="bg1"/>
          </a:solidFill>
        </p:grpSpPr>
        <p:sp>
          <p:nvSpPr>
            <p:cNvPr id="355" name="Freeform 27">
              <a:extLst>
                <a:ext uri="{FF2B5EF4-FFF2-40B4-BE49-F238E27FC236}">
                  <a16:creationId xmlns:a16="http://schemas.microsoft.com/office/drawing/2014/main" id="{89698EA9-9B2D-4978-9CC9-3555436B87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4078288"/>
              <a:ext cx="255588" cy="255588"/>
            </a:xfrm>
            <a:custGeom>
              <a:avLst/>
              <a:gdLst>
                <a:gd name="T0" fmla="*/ 67 w 68"/>
                <a:gd name="T1" fmla="*/ 41 h 68"/>
                <a:gd name="T2" fmla="*/ 62 w 68"/>
                <a:gd name="T3" fmla="*/ 38 h 68"/>
                <a:gd name="T4" fmla="*/ 62 w 68"/>
                <a:gd name="T5" fmla="*/ 34 h 68"/>
                <a:gd name="T6" fmla="*/ 62 w 68"/>
                <a:gd name="T7" fmla="*/ 30 h 68"/>
                <a:gd name="T8" fmla="*/ 67 w 68"/>
                <a:gd name="T9" fmla="*/ 27 h 68"/>
                <a:gd name="T10" fmla="*/ 67 w 68"/>
                <a:gd name="T11" fmla="*/ 24 h 68"/>
                <a:gd name="T12" fmla="*/ 59 w 68"/>
                <a:gd name="T13" fmla="*/ 10 h 68"/>
                <a:gd name="T14" fmla="*/ 58 w 68"/>
                <a:gd name="T15" fmla="*/ 9 h 68"/>
                <a:gd name="T16" fmla="*/ 57 w 68"/>
                <a:gd name="T17" fmla="*/ 9 h 68"/>
                <a:gd name="T18" fmla="*/ 52 w 68"/>
                <a:gd name="T19" fmla="*/ 12 h 68"/>
                <a:gd name="T20" fmla="*/ 44 w 68"/>
                <a:gd name="T21" fmla="*/ 8 h 68"/>
                <a:gd name="T22" fmla="*/ 44 w 68"/>
                <a:gd name="T23" fmla="*/ 2 h 68"/>
                <a:gd name="T24" fmla="*/ 42 w 68"/>
                <a:gd name="T25" fmla="*/ 0 h 68"/>
                <a:gd name="T26" fmla="*/ 26 w 68"/>
                <a:gd name="T27" fmla="*/ 0 h 68"/>
                <a:gd name="T28" fmla="*/ 24 w 68"/>
                <a:gd name="T29" fmla="*/ 2 h 68"/>
                <a:gd name="T30" fmla="*/ 24 w 68"/>
                <a:gd name="T31" fmla="*/ 8 h 68"/>
                <a:gd name="T32" fmla="*/ 17 w 68"/>
                <a:gd name="T33" fmla="*/ 12 h 68"/>
                <a:gd name="T34" fmla="*/ 11 w 68"/>
                <a:gd name="T35" fmla="*/ 9 h 68"/>
                <a:gd name="T36" fmla="*/ 9 w 68"/>
                <a:gd name="T37" fmla="*/ 10 h 68"/>
                <a:gd name="T38" fmla="*/ 1 w 68"/>
                <a:gd name="T39" fmla="*/ 24 h 68"/>
                <a:gd name="T40" fmla="*/ 0 w 68"/>
                <a:gd name="T41" fmla="*/ 25 h 68"/>
                <a:gd name="T42" fmla="*/ 1 w 68"/>
                <a:gd name="T43" fmla="*/ 27 h 68"/>
                <a:gd name="T44" fmla="*/ 6 w 68"/>
                <a:gd name="T45" fmla="*/ 30 h 68"/>
                <a:gd name="T46" fmla="*/ 6 w 68"/>
                <a:gd name="T47" fmla="*/ 34 h 68"/>
                <a:gd name="T48" fmla="*/ 6 w 68"/>
                <a:gd name="T49" fmla="*/ 38 h 68"/>
                <a:gd name="T50" fmla="*/ 1 w 68"/>
                <a:gd name="T51" fmla="*/ 41 h 68"/>
                <a:gd name="T52" fmla="*/ 1 w 68"/>
                <a:gd name="T53" fmla="*/ 44 h 68"/>
                <a:gd name="T54" fmla="*/ 9 w 68"/>
                <a:gd name="T55" fmla="*/ 58 h 68"/>
                <a:gd name="T56" fmla="*/ 11 w 68"/>
                <a:gd name="T57" fmla="*/ 59 h 68"/>
                <a:gd name="T58" fmla="*/ 17 w 68"/>
                <a:gd name="T59" fmla="*/ 56 h 68"/>
                <a:gd name="T60" fmla="*/ 24 w 68"/>
                <a:gd name="T61" fmla="*/ 60 h 68"/>
                <a:gd name="T62" fmla="*/ 24 w 68"/>
                <a:gd name="T63" fmla="*/ 66 h 68"/>
                <a:gd name="T64" fmla="*/ 26 w 68"/>
                <a:gd name="T65" fmla="*/ 68 h 68"/>
                <a:gd name="T66" fmla="*/ 42 w 68"/>
                <a:gd name="T67" fmla="*/ 68 h 68"/>
                <a:gd name="T68" fmla="*/ 44 w 68"/>
                <a:gd name="T69" fmla="*/ 66 h 68"/>
                <a:gd name="T70" fmla="*/ 44 w 68"/>
                <a:gd name="T71" fmla="*/ 60 h 68"/>
                <a:gd name="T72" fmla="*/ 52 w 68"/>
                <a:gd name="T73" fmla="*/ 56 h 68"/>
                <a:gd name="T74" fmla="*/ 57 w 68"/>
                <a:gd name="T75" fmla="*/ 59 h 68"/>
                <a:gd name="T76" fmla="*/ 58 w 68"/>
                <a:gd name="T77" fmla="*/ 59 h 68"/>
                <a:gd name="T78" fmla="*/ 60 w 68"/>
                <a:gd name="T79" fmla="*/ 58 h 68"/>
                <a:gd name="T80" fmla="*/ 68 w 68"/>
                <a:gd name="T81" fmla="*/ 44 h 68"/>
                <a:gd name="T82" fmla="*/ 67 w 68"/>
                <a:gd name="T83" fmla="*/ 41 h 68"/>
                <a:gd name="T84" fmla="*/ 34 w 68"/>
                <a:gd name="T85" fmla="*/ 48 h 68"/>
                <a:gd name="T86" fmla="*/ 20 w 68"/>
                <a:gd name="T87" fmla="*/ 34 h 68"/>
                <a:gd name="T88" fmla="*/ 34 w 68"/>
                <a:gd name="T89" fmla="*/ 20 h 68"/>
                <a:gd name="T90" fmla="*/ 48 w 68"/>
                <a:gd name="T91" fmla="*/ 34 h 68"/>
                <a:gd name="T92" fmla="*/ 34 w 68"/>
                <a:gd name="T93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68">
                  <a:moveTo>
                    <a:pt x="67" y="41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5"/>
                    <a:pt x="62" y="34"/>
                  </a:cubicBezTo>
                  <a:cubicBezTo>
                    <a:pt x="62" y="33"/>
                    <a:pt x="62" y="31"/>
                    <a:pt x="62" y="30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8" y="26"/>
                    <a:pt x="68" y="25"/>
                    <a:pt x="67" y="24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9"/>
                    <a:pt x="58" y="9"/>
                  </a:cubicBezTo>
                  <a:cubicBezTo>
                    <a:pt x="58" y="9"/>
                    <a:pt x="57" y="9"/>
                    <a:pt x="57" y="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47" y="9"/>
                    <a:pt x="44" y="8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4" y="1"/>
                    <a:pt x="24" y="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9"/>
                    <a:pt x="19" y="10"/>
                    <a:pt x="17" y="12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9" y="9"/>
                    <a:pt x="9" y="1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3"/>
                    <a:pt x="6" y="34"/>
                  </a:cubicBezTo>
                  <a:cubicBezTo>
                    <a:pt x="6" y="35"/>
                    <a:pt x="6" y="37"/>
                    <a:pt x="6" y="38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3"/>
                    <a:pt x="1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10" y="59"/>
                    <a:pt x="11" y="59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9" y="58"/>
                    <a:pt x="22" y="59"/>
                    <a:pt x="24" y="60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7"/>
                    <a:pt x="25" y="68"/>
                    <a:pt x="26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3" y="68"/>
                    <a:pt x="44" y="67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7" y="59"/>
                    <a:pt x="50" y="58"/>
                    <a:pt x="52" y="56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9"/>
                    <a:pt x="58" y="59"/>
                    <a:pt x="58" y="59"/>
                  </a:cubicBezTo>
                  <a:cubicBezTo>
                    <a:pt x="59" y="59"/>
                    <a:pt x="59" y="58"/>
                    <a:pt x="60" y="58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3"/>
                    <a:pt x="68" y="42"/>
                    <a:pt x="67" y="41"/>
                  </a:cubicBezTo>
                  <a:close/>
                  <a:moveTo>
                    <a:pt x="34" y="48"/>
                  </a:moveTo>
                  <a:cubicBezTo>
                    <a:pt x="26" y="48"/>
                    <a:pt x="20" y="42"/>
                    <a:pt x="20" y="34"/>
                  </a:cubicBezTo>
                  <a:cubicBezTo>
                    <a:pt x="20" y="26"/>
                    <a:pt x="26" y="20"/>
                    <a:pt x="34" y="20"/>
                  </a:cubicBezTo>
                  <a:cubicBezTo>
                    <a:pt x="42" y="20"/>
                    <a:pt x="48" y="26"/>
                    <a:pt x="48" y="34"/>
                  </a:cubicBezTo>
                  <a:cubicBezTo>
                    <a:pt x="48" y="42"/>
                    <a:pt x="42" y="48"/>
                    <a:pt x="3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6" name="Freeform 28">
              <a:extLst>
                <a:ext uri="{FF2B5EF4-FFF2-40B4-BE49-F238E27FC236}">
                  <a16:creationId xmlns:a16="http://schemas.microsoft.com/office/drawing/2014/main" id="{00C7DC52-7823-432B-B762-7549DF50A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5800" y="3971925"/>
              <a:ext cx="149225" cy="150813"/>
            </a:xfrm>
            <a:custGeom>
              <a:avLst/>
              <a:gdLst>
                <a:gd name="T0" fmla="*/ 39 w 40"/>
                <a:gd name="T1" fmla="*/ 24 h 40"/>
                <a:gd name="T2" fmla="*/ 36 w 40"/>
                <a:gd name="T3" fmla="*/ 22 h 40"/>
                <a:gd name="T4" fmla="*/ 36 w 40"/>
                <a:gd name="T5" fmla="*/ 20 h 40"/>
                <a:gd name="T6" fmla="*/ 36 w 40"/>
                <a:gd name="T7" fmla="*/ 18 h 40"/>
                <a:gd name="T8" fmla="*/ 39 w 40"/>
                <a:gd name="T9" fmla="*/ 16 h 40"/>
                <a:gd name="T10" fmla="*/ 39 w 40"/>
                <a:gd name="T11" fmla="*/ 13 h 40"/>
                <a:gd name="T12" fmla="*/ 35 w 40"/>
                <a:gd name="T13" fmla="*/ 7 h 40"/>
                <a:gd name="T14" fmla="*/ 34 w 40"/>
                <a:gd name="T15" fmla="*/ 6 h 40"/>
                <a:gd name="T16" fmla="*/ 33 w 40"/>
                <a:gd name="T17" fmla="*/ 6 h 40"/>
                <a:gd name="T18" fmla="*/ 30 w 40"/>
                <a:gd name="T19" fmla="*/ 7 h 40"/>
                <a:gd name="T20" fmla="*/ 26 w 40"/>
                <a:gd name="T21" fmla="*/ 5 h 40"/>
                <a:gd name="T22" fmla="*/ 26 w 40"/>
                <a:gd name="T23" fmla="*/ 2 h 40"/>
                <a:gd name="T24" fmla="*/ 24 w 40"/>
                <a:gd name="T25" fmla="*/ 0 h 40"/>
                <a:gd name="T26" fmla="*/ 16 w 40"/>
                <a:gd name="T27" fmla="*/ 0 h 40"/>
                <a:gd name="T28" fmla="*/ 14 w 40"/>
                <a:gd name="T29" fmla="*/ 2 h 40"/>
                <a:gd name="T30" fmla="*/ 14 w 40"/>
                <a:gd name="T31" fmla="*/ 5 h 40"/>
                <a:gd name="T32" fmla="*/ 10 w 40"/>
                <a:gd name="T33" fmla="*/ 7 h 40"/>
                <a:gd name="T34" fmla="*/ 8 w 40"/>
                <a:gd name="T35" fmla="*/ 6 h 40"/>
                <a:gd name="T36" fmla="*/ 5 w 40"/>
                <a:gd name="T37" fmla="*/ 7 h 40"/>
                <a:gd name="T38" fmla="*/ 1 w 40"/>
                <a:gd name="T39" fmla="*/ 13 h 40"/>
                <a:gd name="T40" fmla="*/ 1 w 40"/>
                <a:gd name="T41" fmla="*/ 15 h 40"/>
                <a:gd name="T42" fmla="*/ 1 w 40"/>
                <a:gd name="T43" fmla="*/ 16 h 40"/>
                <a:gd name="T44" fmla="*/ 4 w 40"/>
                <a:gd name="T45" fmla="*/ 18 h 40"/>
                <a:gd name="T46" fmla="*/ 4 w 40"/>
                <a:gd name="T47" fmla="*/ 20 h 40"/>
                <a:gd name="T48" fmla="*/ 4 w 40"/>
                <a:gd name="T49" fmla="*/ 22 h 40"/>
                <a:gd name="T50" fmla="*/ 1 w 40"/>
                <a:gd name="T51" fmla="*/ 24 h 40"/>
                <a:gd name="T52" fmla="*/ 1 w 40"/>
                <a:gd name="T53" fmla="*/ 25 h 40"/>
                <a:gd name="T54" fmla="*/ 1 w 40"/>
                <a:gd name="T55" fmla="*/ 27 h 40"/>
                <a:gd name="T56" fmla="*/ 5 w 40"/>
                <a:gd name="T57" fmla="*/ 33 h 40"/>
                <a:gd name="T58" fmla="*/ 7 w 40"/>
                <a:gd name="T59" fmla="*/ 34 h 40"/>
                <a:gd name="T60" fmla="*/ 10 w 40"/>
                <a:gd name="T61" fmla="*/ 33 h 40"/>
                <a:gd name="T62" fmla="*/ 14 w 40"/>
                <a:gd name="T63" fmla="*/ 35 h 40"/>
                <a:gd name="T64" fmla="*/ 14 w 40"/>
                <a:gd name="T65" fmla="*/ 38 h 40"/>
                <a:gd name="T66" fmla="*/ 16 w 40"/>
                <a:gd name="T67" fmla="*/ 40 h 40"/>
                <a:gd name="T68" fmla="*/ 24 w 40"/>
                <a:gd name="T69" fmla="*/ 40 h 40"/>
                <a:gd name="T70" fmla="*/ 26 w 40"/>
                <a:gd name="T71" fmla="*/ 38 h 40"/>
                <a:gd name="T72" fmla="*/ 26 w 40"/>
                <a:gd name="T73" fmla="*/ 35 h 40"/>
                <a:gd name="T74" fmla="*/ 30 w 40"/>
                <a:gd name="T75" fmla="*/ 33 h 40"/>
                <a:gd name="T76" fmla="*/ 33 w 40"/>
                <a:gd name="T77" fmla="*/ 34 h 40"/>
                <a:gd name="T78" fmla="*/ 34 w 40"/>
                <a:gd name="T79" fmla="*/ 34 h 40"/>
                <a:gd name="T80" fmla="*/ 35 w 40"/>
                <a:gd name="T81" fmla="*/ 33 h 40"/>
                <a:gd name="T82" fmla="*/ 39 w 40"/>
                <a:gd name="T83" fmla="*/ 27 h 40"/>
                <a:gd name="T84" fmla="*/ 39 w 40"/>
                <a:gd name="T85" fmla="*/ 24 h 40"/>
                <a:gd name="T86" fmla="*/ 20 w 40"/>
                <a:gd name="T87" fmla="*/ 28 h 40"/>
                <a:gd name="T88" fmla="*/ 12 w 40"/>
                <a:gd name="T89" fmla="*/ 20 h 40"/>
                <a:gd name="T90" fmla="*/ 20 w 40"/>
                <a:gd name="T91" fmla="*/ 12 h 40"/>
                <a:gd name="T92" fmla="*/ 28 w 40"/>
                <a:gd name="T93" fmla="*/ 20 h 40"/>
                <a:gd name="T94" fmla="*/ 20 w 40"/>
                <a:gd name="T9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" h="40">
                  <a:moveTo>
                    <a:pt x="39" y="24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36" y="21"/>
                    <a:pt x="36" y="21"/>
                    <a:pt x="36" y="20"/>
                  </a:cubicBezTo>
                  <a:cubicBezTo>
                    <a:pt x="36" y="19"/>
                    <a:pt x="36" y="19"/>
                    <a:pt x="36" y="18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4"/>
                    <a:pt x="39" y="1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6"/>
                    <a:pt x="35" y="6"/>
                    <a:pt x="34" y="6"/>
                  </a:cubicBezTo>
                  <a:cubicBezTo>
                    <a:pt x="34" y="5"/>
                    <a:pt x="33" y="6"/>
                    <a:pt x="33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8" y="6"/>
                    <a:pt x="26" y="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2" y="7"/>
                    <a:pt x="10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5" y="6"/>
                    <a:pt x="5" y="7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4" y="21"/>
                    <a:pt x="4" y="21"/>
                    <a:pt x="4" y="2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0" y="26"/>
                    <a:pt x="0" y="26"/>
                    <a:pt x="1" y="27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6" y="35"/>
                    <a:pt x="7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2" y="33"/>
                    <a:pt x="13" y="34"/>
                    <a:pt x="14" y="35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5" y="40"/>
                    <a:pt x="16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6" y="39"/>
                    <a:pt x="26" y="38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8" y="34"/>
                    <a:pt x="29" y="34"/>
                    <a:pt x="30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4" y="35"/>
                    <a:pt x="34" y="34"/>
                  </a:cubicBezTo>
                  <a:cubicBezTo>
                    <a:pt x="35" y="34"/>
                    <a:pt x="35" y="34"/>
                    <a:pt x="35" y="3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6"/>
                    <a:pt x="40" y="24"/>
                    <a:pt x="39" y="24"/>
                  </a:cubicBezTo>
                  <a:close/>
                  <a:moveTo>
                    <a:pt x="20" y="28"/>
                  </a:moveTo>
                  <a:cubicBezTo>
                    <a:pt x="16" y="28"/>
                    <a:pt x="12" y="24"/>
                    <a:pt x="12" y="20"/>
                  </a:cubicBezTo>
                  <a:cubicBezTo>
                    <a:pt x="12" y="16"/>
                    <a:pt x="16" y="12"/>
                    <a:pt x="20" y="12"/>
                  </a:cubicBezTo>
                  <a:cubicBezTo>
                    <a:pt x="24" y="12"/>
                    <a:pt x="28" y="16"/>
                    <a:pt x="28" y="20"/>
                  </a:cubicBezTo>
                  <a:cubicBezTo>
                    <a:pt x="28" y="24"/>
                    <a:pt x="24" y="28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110"/>
          <p:cNvSpPr/>
          <p:nvPr/>
        </p:nvSpPr>
        <p:spPr>
          <a:xfrm>
            <a:off x="0" y="648003"/>
            <a:ext cx="3656012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smtClean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Yol Haritamız</a:t>
            </a:r>
            <a:endParaRPr lang="en-US" sz="2000" b="1" dirty="0">
              <a:solidFill>
                <a:schemeClr val="bg1"/>
              </a:solidFill>
              <a:latin typeface="Proxima Nova" panose="02000506030000020004" pitchFamily="50" charset="0"/>
              <a:ea typeface="MS PGothic" panose="020B0600070205080204" pitchFamily="34" charset="-128"/>
              <a:cs typeface="Open Sans" pitchFamily="34" charset="0"/>
            </a:endParaRPr>
          </a:p>
        </p:txBody>
      </p:sp>
      <p:sp>
        <p:nvSpPr>
          <p:cNvPr id="72" name="Rectangle 339">
            <a:extLst>
              <a:ext uri="{FF2B5EF4-FFF2-40B4-BE49-F238E27FC236}">
                <a16:creationId xmlns:a16="http://schemas.microsoft.com/office/drawing/2014/main" id="{EDE05997-EF18-4AB6-911B-9A79C39FF90F}"/>
              </a:ext>
            </a:extLst>
          </p:cNvPr>
          <p:cNvSpPr/>
          <p:nvPr/>
        </p:nvSpPr>
        <p:spPr>
          <a:xfrm>
            <a:off x="5421913" y="1656423"/>
            <a:ext cx="1980000" cy="28078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4383E"/>
                </a:solidFill>
                <a:effectLst/>
                <a:uLnTx/>
                <a:uFillTx/>
                <a:latin typeface="Proxima Nova" panose="02000506030000020004" pitchFamily="50" charset="0"/>
                <a:cs typeface="Segoe UI Light" panose="020B0502040204020203" pitchFamily="34" charset="0"/>
              </a:rPr>
              <a:t>Aşama 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4383E"/>
              </a:solidFill>
              <a:effectLst/>
              <a:uLnTx/>
              <a:uFillTx/>
              <a:latin typeface="Proxima Nova" panose="02000506030000020004" pitchFamily="50" charset="0"/>
              <a:cs typeface="Segoe UI Light" panose="020B0502040204020203" pitchFamily="34" charset="0"/>
            </a:endParaRPr>
          </a:p>
        </p:txBody>
      </p:sp>
      <p:sp>
        <p:nvSpPr>
          <p:cNvPr id="75" name="Rectangle 339">
            <a:extLst>
              <a:ext uri="{FF2B5EF4-FFF2-40B4-BE49-F238E27FC236}">
                <a16:creationId xmlns:a16="http://schemas.microsoft.com/office/drawing/2014/main" id="{EDE05997-EF18-4AB6-911B-9A79C39FF90F}"/>
              </a:ext>
            </a:extLst>
          </p:cNvPr>
          <p:cNvSpPr/>
          <p:nvPr/>
        </p:nvSpPr>
        <p:spPr>
          <a:xfrm>
            <a:off x="3175002" y="1738050"/>
            <a:ext cx="1980000" cy="28078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4383E"/>
                </a:solidFill>
                <a:effectLst/>
                <a:uLnTx/>
                <a:uFillTx/>
                <a:latin typeface="Proxima Nova" panose="02000506030000020004" pitchFamily="50" charset="0"/>
                <a:cs typeface="Segoe UI Light" panose="020B0502040204020203" pitchFamily="34" charset="0"/>
              </a:rPr>
              <a:t>Aşama 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4383E"/>
              </a:solidFill>
              <a:effectLst/>
              <a:uLnTx/>
              <a:uFillTx/>
              <a:latin typeface="Proxima Nova" panose="02000506030000020004" pitchFamily="50" charset="0"/>
              <a:cs typeface="Segoe UI Light" panose="020B0502040204020203" pitchFamily="34" charset="0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2980812" y="2141717"/>
            <a:ext cx="184657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err="1">
                <a:solidFill>
                  <a:schemeClr val="bg1"/>
                </a:solidFill>
                <a:latin typeface="Proxima Nova" panose="02000506030000020004" pitchFamily="50" charset="0"/>
              </a:rPr>
              <a:t>Vodafone</a:t>
            </a:r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</a:rPr>
              <a:t> kullanıcılarına sadık kaldığı süre kadar </a:t>
            </a:r>
            <a:r>
              <a:rPr lang="tr-TR" sz="1400" dirty="0" err="1">
                <a:solidFill>
                  <a:schemeClr val="bg1"/>
                </a:solidFill>
                <a:latin typeface="Proxima Nova" panose="02000506030000020004" pitchFamily="50" charset="0"/>
              </a:rPr>
              <a:t>VodafoneCoin</a:t>
            </a:r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</a:rPr>
              <a:t> hediye </a:t>
            </a:r>
            <a:r>
              <a:rPr lang="tr-TR" sz="1400" dirty="0" err="1">
                <a:solidFill>
                  <a:schemeClr val="bg1"/>
                </a:solidFill>
                <a:latin typeface="Proxima Nova" panose="02000506030000020004" pitchFamily="50" charset="0"/>
              </a:rPr>
              <a:t>edilecek.Müşterilerin</a:t>
            </a:r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</a:rPr>
              <a:t> kullanmadığı verileri ticarete açabildiği bir pazaryeri </a:t>
            </a:r>
            <a:r>
              <a:rPr lang="tr-TR" sz="1400" dirty="0" err="1">
                <a:solidFill>
                  <a:schemeClr val="bg1"/>
                </a:solidFill>
                <a:latin typeface="Proxima Nova" panose="02000506030000020004" pitchFamily="50" charset="0"/>
              </a:rPr>
              <a:t>oluşturulacak.Yan</a:t>
            </a:r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</a:rPr>
              <a:t> uygulamaların entegresi sağlanacak.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5340709" y="2054024"/>
            <a:ext cx="1850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</a:rPr>
              <a:t>Kazanılan </a:t>
            </a:r>
            <a:r>
              <a:rPr lang="tr-TR" sz="1400" dirty="0" err="1">
                <a:solidFill>
                  <a:schemeClr val="bg1"/>
                </a:solidFill>
                <a:latin typeface="Proxima Nova" panose="02000506030000020004" pitchFamily="50" charset="0"/>
              </a:rPr>
              <a:t>VDFN'ların</a:t>
            </a:r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</a:rPr>
              <a:t> yan uygulamalarda kullanılabilir hale </a:t>
            </a:r>
            <a:r>
              <a:rPr lang="tr-TR" sz="1400" dirty="0" smtClean="0">
                <a:solidFill>
                  <a:schemeClr val="bg1"/>
                </a:solidFill>
                <a:latin typeface="Proxima Nova" panose="02000506030000020004" pitchFamily="50" charset="0"/>
              </a:rPr>
              <a:t>getirilmesi.</a:t>
            </a:r>
          </a:p>
          <a:p>
            <a:r>
              <a:rPr lang="tr-TR" sz="1400" dirty="0" err="1" smtClean="0">
                <a:solidFill>
                  <a:schemeClr val="bg1"/>
                </a:solidFill>
                <a:latin typeface="Proxima Nova" panose="02000506030000020004" pitchFamily="50" charset="0"/>
              </a:rPr>
              <a:t>VodafoneCoin'in</a:t>
            </a:r>
            <a:r>
              <a:rPr lang="tr-TR" sz="1400" dirty="0" smtClean="0">
                <a:solidFill>
                  <a:schemeClr val="bg1"/>
                </a:solidFill>
                <a:latin typeface="Proxima Nova" panose="02000506030000020004" pitchFamily="50" charset="0"/>
              </a:rPr>
              <a:t>.</a:t>
            </a:r>
          </a:p>
          <a:p>
            <a:r>
              <a:rPr lang="tr-TR" sz="1400" dirty="0" err="1" smtClean="0">
                <a:solidFill>
                  <a:schemeClr val="bg1"/>
                </a:solidFill>
                <a:latin typeface="Proxima Nova" panose="02000506030000020004" pitchFamily="50" charset="0"/>
              </a:rPr>
              <a:t>Vodafone</a:t>
            </a:r>
            <a:r>
              <a:rPr lang="tr-TR" sz="1400" dirty="0" smtClean="0">
                <a:solidFill>
                  <a:schemeClr val="bg1"/>
                </a:solidFill>
                <a:latin typeface="Proxima Nova" panose="02000506030000020004" pitchFamily="50" charset="0"/>
              </a:rPr>
              <a:t> </a:t>
            </a:r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</a:rPr>
              <a:t>etkinliklerinde VDFN ile çeşitli avantajlar sağlanacak bir sistem oluşturulması.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7433443" y="1993709"/>
            <a:ext cx="20153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</a:rPr>
              <a:t>Ekosisteme </a:t>
            </a:r>
            <a:r>
              <a:rPr lang="tr-TR" sz="1400" dirty="0" err="1">
                <a:solidFill>
                  <a:schemeClr val="bg1"/>
                </a:solidFill>
                <a:latin typeface="Proxima Nova" panose="02000506030000020004" pitchFamily="50" charset="0"/>
              </a:rPr>
              <a:t>Vodafone</a:t>
            </a:r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</a:rPr>
              <a:t> ortaklarının eklenmesi</a:t>
            </a:r>
            <a:r>
              <a:rPr lang="tr-TR" sz="1400" dirty="0" smtClean="0">
                <a:solidFill>
                  <a:schemeClr val="bg1"/>
                </a:solidFill>
                <a:latin typeface="Proxima Nova" panose="02000506030000020004" pitchFamily="50" charset="0"/>
              </a:rPr>
              <a:t>.</a:t>
            </a:r>
          </a:p>
          <a:p>
            <a:r>
              <a:rPr lang="tr-TR" sz="1400" dirty="0" err="1">
                <a:solidFill>
                  <a:schemeClr val="bg1"/>
                </a:solidFill>
                <a:latin typeface="Proxima Nova" panose="02000506030000020004" pitchFamily="50" charset="0"/>
              </a:rPr>
              <a:t>Solidity</a:t>
            </a:r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</a:rPr>
              <a:t> kodlarında mevcut olan DAO(</a:t>
            </a:r>
            <a:r>
              <a:rPr lang="tr-TR" sz="1400" dirty="0" err="1">
                <a:solidFill>
                  <a:schemeClr val="bg1"/>
                </a:solidFill>
                <a:latin typeface="Proxima Nova" panose="02000506030000020004" pitchFamily="50" charset="0"/>
              </a:rPr>
              <a:t>Decetralized</a:t>
            </a:r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</a:rPr>
              <a:t> </a:t>
            </a:r>
            <a:r>
              <a:rPr lang="tr-TR" sz="1400" dirty="0" err="1">
                <a:solidFill>
                  <a:schemeClr val="bg1"/>
                </a:solidFill>
                <a:latin typeface="Proxima Nova" panose="02000506030000020004" pitchFamily="50" charset="0"/>
              </a:rPr>
              <a:t>Autonomus</a:t>
            </a:r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</a:rPr>
              <a:t> </a:t>
            </a:r>
            <a:r>
              <a:rPr lang="tr-TR" sz="1400" dirty="0" err="1">
                <a:solidFill>
                  <a:schemeClr val="bg1"/>
                </a:solidFill>
                <a:latin typeface="Proxima Nova" panose="02000506030000020004" pitchFamily="50" charset="0"/>
              </a:rPr>
              <a:t>Organization</a:t>
            </a:r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</a:rPr>
              <a:t>/ </a:t>
            </a:r>
            <a:r>
              <a:rPr lang="tr-TR" sz="1400" dirty="0" err="1">
                <a:solidFill>
                  <a:schemeClr val="bg1"/>
                </a:solidFill>
                <a:latin typeface="Proxima Nova" panose="02000506030000020004" pitchFamily="50" charset="0"/>
              </a:rPr>
              <a:t>Merkeziyetsiz</a:t>
            </a:r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</a:rPr>
              <a:t> Otonom Organizasyon) özelliği ile kullanıcıların istediği paketleri </a:t>
            </a:r>
            <a:r>
              <a:rPr lang="tr-TR" sz="1400" dirty="0" err="1">
                <a:solidFill>
                  <a:schemeClr val="bg1"/>
                </a:solidFill>
                <a:latin typeface="Proxima Nova" panose="02000506030000020004" pitchFamily="50" charset="0"/>
              </a:rPr>
              <a:t>VodafoneCoin</a:t>
            </a:r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</a:rPr>
              <a:t> ile oylamaya açılması. </a:t>
            </a:r>
          </a:p>
        </p:txBody>
      </p:sp>
    </p:spTree>
    <p:extLst>
      <p:ext uri="{BB962C8B-B14F-4D97-AF65-F5344CB8AC3E}">
        <p14:creationId xmlns:p14="http://schemas.microsoft.com/office/powerpoint/2010/main" val="246455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Box 365"/>
          <p:cNvSpPr txBox="1"/>
          <p:nvPr/>
        </p:nvSpPr>
        <p:spPr>
          <a:xfrm>
            <a:off x="420445" y="6446837"/>
            <a:ext cx="372121" cy="276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0DB622AA-10BF-49BA-91C8-BF258FFF1BC9}" type="slidenum">
              <a:rPr lang="en-US" sz="1200">
                <a:solidFill>
                  <a:schemeClr val="bg1">
                    <a:lumMod val="65000"/>
                  </a:schemeClr>
                </a:solidFill>
              </a:rPr>
              <a:pPr algn="ctr"/>
              <a:t>13</a:t>
            </a:fld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Metin kutusu 1"/>
          <p:cNvSpPr txBox="1"/>
          <p:nvPr/>
        </p:nvSpPr>
        <p:spPr>
          <a:xfrm>
            <a:off x="2875237" y="2527611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7200" b="1" dirty="0" smtClean="0">
                <a:solidFill>
                  <a:srgbClr val="FF0000"/>
                </a:solidFill>
                <a:latin typeface="Proxima Nova" panose="02000506030000020004" pitchFamily="50" charset="0"/>
              </a:rPr>
              <a:t>TEŞEKKÜRLER</a:t>
            </a:r>
            <a:endParaRPr lang="tr-TR" sz="7200" b="1" dirty="0">
              <a:solidFill>
                <a:srgbClr val="FF0000"/>
              </a:solidFill>
              <a:latin typeface="Proxima Nova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5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3505B5-5A4F-4F92-9E0A-079D6E7DB6D2}"/>
              </a:ext>
            </a:extLst>
          </p:cNvPr>
          <p:cNvSpPr/>
          <p:nvPr/>
        </p:nvSpPr>
        <p:spPr>
          <a:xfrm>
            <a:off x="0" y="2670047"/>
            <a:ext cx="6096000" cy="3369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C5F3D928-472B-4354-AA59-C8FA8B51CD7E}"/>
              </a:ext>
            </a:extLst>
          </p:cNvPr>
          <p:cNvSpPr/>
          <p:nvPr/>
        </p:nvSpPr>
        <p:spPr>
          <a:xfrm rot="10800000">
            <a:off x="8203017" y="-2236162"/>
            <a:ext cx="3645144" cy="4075595"/>
          </a:xfrm>
          <a:prstGeom prst="arc">
            <a:avLst>
              <a:gd name="adj1" fmla="val 11100103"/>
              <a:gd name="adj2" fmla="val 21153800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84932E9B-6BF6-4E1F-B70E-70AEC1822151}"/>
              </a:ext>
            </a:extLst>
          </p:cNvPr>
          <p:cNvSpPr/>
          <p:nvPr/>
        </p:nvSpPr>
        <p:spPr>
          <a:xfrm>
            <a:off x="7134447" y="-2412999"/>
            <a:ext cx="5231724" cy="5507074"/>
          </a:xfrm>
          <a:prstGeom prst="arc">
            <a:avLst>
              <a:gd name="adj1" fmla="val 1331130"/>
              <a:gd name="adj2" fmla="val 11251383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04047-EE9C-49DF-8ECA-BBEAE67D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Budget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7E484-1734-4C6A-A21F-DBDC3153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11EBD-3C4F-48E4-8064-28E9EE3E88CE}" type="slidenum">
              <a:rPr lang="en-ID" smtClean="0"/>
              <a:t>2</a:t>
            </a:fld>
            <a:endParaRPr lang="en-ID" dirty="0"/>
          </a:p>
        </p:txBody>
      </p:sp>
      <p:sp>
        <p:nvSpPr>
          <p:cNvPr id="66" name="Rectangle: Top Corners Rounded 65">
            <a:extLst>
              <a:ext uri="{FF2B5EF4-FFF2-40B4-BE49-F238E27FC236}">
                <a16:creationId xmlns:a16="http://schemas.microsoft.com/office/drawing/2014/main" id="{851BA9FD-DA5E-482C-B106-3ED797491085}"/>
              </a:ext>
            </a:extLst>
          </p:cNvPr>
          <p:cNvSpPr/>
          <p:nvPr/>
        </p:nvSpPr>
        <p:spPr>
          <a:xfrm rot="16200000">
            <a:off x="7091505" y="1287516"/>
            <a:ext cx="3971182" cy="6096001"/>
          </a:xfrm>
          <a:prstGeom prst="round2SameRect">
            <a:avLst>
              <a:gd name="adj1" fmla="val 5113"/>
              <a:gd name="adj2" fmla="val 0"/>
            </a:avLst>
          </a:prstGeom>
          <a:solidFill>
            <a:srgbClr val="D43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5A7595D-410B-4133-9755-3F15BEFF7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021227"/>
              </p:ext>
            </p:extLst>
          </p:nvPr>
        </p:nvGraphicFramePr>
        <p:xfrm>
          <a:off x="1300443" y="2153478"/>
          <a:ext cx="3569732" cy="3975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2" name="Oval 81">
            <a:extLst>
              <a:ext uri="{FF2B5EF4-FFF2-40B4-BE49-F238E27FC236}">
                <a16:creationId xmlns:a16="http://schemas.microsoft.com/office/drawing/2014/main" id="{99DE9C89-3226-4BFF-B270-EC62A92E8759}"/>
              </a:ext>
            </a:extLst>
          </p:cNvPr>
          <p:cNvSpPr/>
          <p:nvPr/>
        </p:nvSpPr>
        <p:spPr>
          <a:xfrm>
            <a:off x="627201" y="2158153"/>
            <a:ext cx="827070" cy="827070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6211F92-182C-44CE-9587-F5FACFFD945A}"/>
              </a:ext>
            </a:extLst>
          </p:cNvPr>
          <p:cNvSpPr/>
          <p:nvPr/>
        </p:nvSpPr>
        <p:spPr>
          <a:xfrm>
            <a:off x="6584587" y="2903650"/>
            <a:ext cx="4777343" cy="313604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tr-TR" sz="2200" dirty="0" err="1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Vodafone</a:t>
            </a:r>
            <a:r>
              <a:rPr lang="tr-TR" sz="2200" dirty="0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; açıkladığı 3. çeyrek raporuna göre geçen yılın aynı dönemine oranla gelirlerini %22 arttırarak 4.5 milyar TL'ye çıkardı. Bunun %15ini kullanılmayan veriler </a:t>
            </a:r>
            <a:r>
              <a:rPr lang="tr-TR" sz="2200" dirty="0" smtClean="0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oluşturuyordu</a:t>
            </a:r>
            <a:r>
              <a:rPr lang="tr-TR" sz="2200" dirty="0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.</a:t>
            </a:r>
            <a:endParaRPr lang="tr-TR" sz="2200" dirty="0" smtClean="0">
              <a:solidFill>
                <a:schemeClr val="bg1"/>
              </a:solidFill>
              <a:latin typeface="Proxima Nova" panose="02000506030000020004" pitchFamily="50" charset="0"/>
              <a:cs typeface="Segoe UI Light" panose="020B050204020402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8AC0EBE-ABC4-4F2E-A3D3-EE109D8A9958}"/>
              </a:ext>
            </a:extLst>
          </p:cNvPr>
          <p:cNvSpPr/>
          <p:nvPr/>
        </p:nvSpPr>
        <p:spPr>
          <a:xfrm>
            <a:off x="627201" y="3159304"/>
            <a:ext cx="2167919" cy="478541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endParaRPr lang="en-US" b="1" dirty="0">
              <a:solidFill>
                <a:srgbClr val="AB252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1" name="Freeform 126">
            <a:extLst>
              <a:ext uri="{FF2B5EF4-FFF2-40B4-BE49-F238E27FC236}">
                <a16:creationId xmlns:a16="http://schemas.microsoft.com/office/drawing/2014/main" id="{956EAE77-152D-4866-9607-C788B9BDB911}"/>
              </a:ext>
            </a:extLst>
          </p:cNvPr>
          <p:cNvSpPr>
            <a:spLocks noEditPoints="1"/>
          </p:cNvSpPr>
          <p:nvPr/>
        </p:nvSpPr>
        <p:spPr bwMode="auto">
          <a:xfrm>
            <a:off x="860555" y="2416113"/>
            <a:ext cx="360363" cy="311150"/>
          </a:xfrm>
          <a:custGeom>
            <a:avLst/>
            <a:gdLst>
              <a:gd name="T0" fmla="*/ 94 w 96"/>
              <a:gd name="T1" fmla="*/ 0 h 83"/>
              <a:gd name="T2" fmla="*/ 2 w 96"/>
              <a:gd name="T3" fmla="*/ 0 h 83"/>
              <a:gd name="T4" fmla="*/ 0 w 96"/>
              <a:gd name="T5" fmla="*/ 2 h 83"/>
              <a:gd name="T6" fmla="*/ 0 w 96"/>
              <a:gd name="T7" fmla="*/ 66 h 83"/>
              <a:gd name="T8" fmla="*/ 2 w 96"/>
              <a:gd name="T9" fmla="*/ 68 h 83"/>
              <a:gd name="T10" fmla="*/ 28 w 96"/>
              <a:gd name="T11" fmla="*/ 68 h 83"/>
              <a:gd name="T12" fmla="*/ 28 w 96"/>
              <a:gd name="T13" fmla="*/ 81 h 83"/>
              <a:gd name="T14" fmla="*/ 29 w 96"/>
              <a:gd name="T15" fmla="*/ 83 h 83"/>
              <a:gd name="T16" fmla="*/ 30 w 96"/>
              <a:gd name="T17" fmla="*/ 83 h 83"/>
              <a:gd name="T18" fmla="*/ 31 w 96"/>
              <a:gd name="T19" fmla="*/ 83 h 83"/>
              <a:gd name="T20" fmla="*/ 47 w 96"/>
              <a:gd name="T21" fmla="*/ 68 h 83"/>
              <a:gd name="T22" fmla="*/ 94 w 96"/>
              <a:gd name="T23" fmla="*/ 68 h 83"/>
              <a:gd name="T24" fmla="*/ 96 w 96"/>
              <a:gd name="T25" fmla="*/ 66 h 83"/>
              <a:gd name="T26" fmla="*/ 96 w 96"/>
              <a:gd name="T27" fmla="*/ 2 h 83"/>
              <a:gd name="T28" fmla="*/ 94 w 96"/>
              <a:gd name="T29" fmla="*/ 0 h 83"/>
              <a:gd name="T30" fmla="*/ 82 w 96"/>
              <a:gd name="T31" fmla="*/ 56 h 83"/>
              <a:gd name="T32" fmla="*/ 78 w 96"/>
              <a:gd name="T33" fmla="*/ 56 h 83"/>
              <a:gd name="T34" fmla="*/ 66 w 96"/>
              <a:gd name="T35" fmla="*/ 56 h 83"/>
              <a:gd name="T36" fmla="*/ 58 w 96"/>
              <a:gd name="T37" fmla="*/ 56 h 83"/>
              <a:gd name="T38" fmla="*/ 46 w 96"/>
              <a:gd name="T39" fmla="*/ 56 h 83"/>
              <a:gd name="T40" fmla="*/ 38 w 96"/>
              <a:gd name="T41" fmla="*/ 56 h 83"/>
              <a:gd name="T42" fmla="*/ 26 w 96"/>
              <a:gd name="T43" fmla="*/ 56 h 83"/>
              <a:gd name="T44" fmla="*/ 14 w 96"/>
              <a:gd name="T45" fmla="*/ 56 h 83"/>
              <a:gd name="T46" fmla="*/ 12 w 96"/>
              <a:gd name="T47" fmla="*/ 54 h 83"/>
              <a:gd name="T48" fmla="*/ 12 w 96"/>
              <a:gd name="T49" fmla="*/ 14 h 83"/>
              <a:gd name="T50" fmla="*/ 14 w 96"/>
              <a:gd name="T51" fmla="*/ 12 h 83"/>
              <a:gd name="T52" fmla="*/ 16 w 96"/>
              <a:gd name="T53" fmla="*/ 14 h 83"/>
              <a:gd name="T54" fmla="*/ 16 w 96"/>
              <a:gd name="T55" fmla="*/ 52 h 83"/>
              <a:gd name="T56" fmla="*/ 24 w 96"/>
              <a:gd name="T57" fmla="*/ 52 h 83"/>
              <a:gd name="T58" fmla="*/ 24 w 96"/>
              <a:gd name="T59" fmla="*/ 30 h 83"/>
              <a:gd name="T60" fmla="*/ 26 w 96"/>
              <a:gd name="T61" fmla="*/ 28 h 83"/>
              <a:gd name="T62" fmla="*/ 38 w 96"/>
              <a:gd name="T63" fmla="*/ 28 h 83"/>
              <a:gd name="T64" fmla="*/ 40 w 96"/>
              <a:gd name="T65" fmla="*/ 30 h 83"/>
              <a:gd name="T66" fmla="*/ 40 w 96"/>
              <a:gd name="T67" fmla="*/ 52 h 83"/>
              <a:gd name="T68" fmla="*/ 44 w 96"/>
              <a:gd name="T69" fmla="*/ 52 h 83"/>
              <a:gd name="T70" fmla="*/ 44 w 96"/>
              <a:gd name="T71" fmla="*/ 38 h 83"/>
              <a:gd name="T72" fmla="*/ 46 w 96"/>
              <a:gd name="T73" fmla="*/ 36 h 83"/>
              <a:gd name="T74" fmla="*/ 58 w 96"/>
              <a:gd name="T75" fmla="*/ 36 h 83"/>
              <a:gd name="T76" fmla="*/ 60 w 96"/>
              <a:gd name="T77" fmla="*/ 38 h 83"/>
              <a:gd name="T78" fmla="*/ 60 w 96"/>
              <a:gd name="T79" fmla="*/ 52 h 83"/>
              <a:gd name="T80" fmla="*/ 64 w 96"/>
              <a:gd name="T81" fmla="*/ 52 h 83"/>
              <a:gd name="T82" fmla="*/ 64 w 96"/>
              <a:gd name="T83" fmla="*/ 14 h 83"/>
              <a:gd name="T84" fmla="*/ 66 w 96"/>
              <a:gd name="T85" fmla="*/ 12 h 83"/>
              <a:gd name="T86" fmla="*/ 78 w 96"/>
              <a:gd name="T87" fmla="*/ 12 h 83"/>
              <a:gd name="T88" fmla="*/ 80 w 96"/>
              <a:gd name="T89" fmla="*/ 14 h 83"/>
              <a:gd name="T90" fmla="*/ 80 w 96"/>
              <a:gd name="T91" fmla="*/ 52 h 83"/>
              <a:gd name="T92" fmla="*/ 82 w 96"/>
              <a:gd name="T93" fmla="*/ 52 h 83"/>
              <a:gd name="T94" fmla="*/ 84 w 96"/>
              <a:gd name="T95" fmla="*/ 54 h 83"/>
              <a:gd name="T96" fmla="*/ 82 w 96"/>
              <a:gd name="T97" fmla="*/ 5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6" h="83">
                <a:moveTo>
                  <a:pt x="9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81"/>
                  <a:pt x="28" y="81"/>
                  <a:pt x="28" y="81"/>
                </a:cubicBezTo>
                <a:cubicBezTo>
                  <a:pt x="28" y="82"/>
                  <a:pt x="28" y="83"/>
                  <a:pt x="29" y="83"/>
                </a:cubicBezTo>
                <a:cubicBezTo>
                  <a:pt x="29" y="83"/>
                  <a:pt x="30" y="83"/>
                  <a:pt x="30" y="83"/>
                </a:cubicBezTo>
                <a:cubicBezTo>
                  <a:pt x="31" y="83"/>
                  <a:pt x="31" y="83"/>
                  <a:pt x="31" y="83"/>
                </a:cubicBezTo>
                <a:cubicBezTo>
                  <a:pt x="47" y="68"/>
                  <a:pt x="47" y="68"/>
                  <a:pt x="47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  <a:moveTo>
                  <a:pt x="82" y="56"/>
                </a:moveTo>
                <a:cubicBezTo>
                  <a:pt x="78" y="56"/>
                  <a:pt x="78" y="56"/>
                  <a:pt x="78" y="56"/>
                </a:cubicBezTo>
                <a:cubicBezTo>
                  <a:pt x="66" y="56"/>
                  <a:pt x="66" y="56"/>
                  <a:pt x="66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3" y="56"/>
                  <a:pt x="12" y="55"/>
                  <a:pt x="12" y="5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3"/>
                  <a:pt x="13" y="12"/>
                  <a:pt x="14" y="12"/>
                </a:cubicBezTo>
                <a:cubicBezTo>
                  <a:pt x="15" y="12"/>
                  <a:pt x="16" y="13"/>
                  <a:pt x="16" y="14"/>
                </a:cubicBezTo>
                <a:cubicBezTo>
                  <a:pt x="16" y="52"/>
                  <a:pt x="16" y="52"/>
                  <a:pt x="16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29"/>
                  <a:pt x="25" y="28"/>
                  <a:pt x="26" y="28"/>
                </a:cubicBezTo>
                <a:cubicBezTo>
                  <a:pt x="38" y="28"/>
                  <a:pt x="38" y="28"/>
                  <a:pt x="38" y="28"/>
                </a:cubicBezTo>
                <a:cubicBezTo>
                  <a:pt x="39" y="28"/>
                  <a:pt x="40" y="29"/>
                  <a:pt x="40" y="30"/>
                </a:cubicBezTo>
                <a:cubicBezTo>
                  <a:pt x="40" y="52"/>
                  <a:pt x="40" y="52"/>
                  <a:pt x="40" y="52"/>
                </a:cubicBezTo>
                <a:cubicBezTo>
                  <a:pt x="44" y="52"/>
                  <a:pt x="44" y="52"/>
                  <a:pt x="44" y="52"/>
                </a:cubicBezTo>
                <a:cubicBezTo>
                  <a:pt x="44" y="38"/>
                  <a:pt x="44" y="38"/>
                  <a:pt x="44" y="38"/>
                </a:cubicBezTo>
                <a:cubicBezTo>
                  <a:pt x="44" y="37"/>
                  <a:pt x="45" y="36"/>
                  <a:pt x="46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59" y="36"/>
                  <a:pt x="60" y="37"/>
                  <a:pt x="60" y="38"/>
                </a:cubicBezTo>
                <a:cubicBezTo>
                  <a:pt x="60" y="52"/>
                  <a:pt x="60" y="52"/>
                  <a:pt x="60" y="52"/>
                </a:cubicBezTo>
                <a:cubicBezTo>
                  <a:pt x="64" y="52"/>
                  <a:pt x="64" y="52"/>
                  <a:pt x="64" y="52"/>
                </a:cubicBezTo>
                <a:cubicBezTo>
                  <a:pt x="64" y="14"/>
                  <a:pt x="64" y="14"/>
                  <a:pt x="64" y="14"/>
                </a:cubicBezTo>
                <a:cubicBezTo>
                  <a:pt x="64" y="13"/>
                  <a:pt x="65" y="12"/>
                  <a:pt x="66" y="12"/>
                </a:cubicBezTo>
                <a:cubicBezTo>
                  <a:pt x="78" y="12"/>
                  <a:pt x="78" y="12"/>
                  <a:pt x="78" y="12"/>
                </a:cubicBezTo>
                <a:cubicBezTo>
                  <a:pt x="79" y="12"/>
                  <a:pt x="80" y="13"/>
                  <a:pt x="80" y="14"/>
                </a:cubicBezTo>
                <a:cubicBezTo>
                  <a:pt x="80" y="52"/>
                  <a:pt x="80" y="52"/>
                  <a:pt x="80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3" y="52"/>
                  <a:pt x="84" y="53"/>
                  <a:pt x="84" y="54"/>
                </a:cubicBezTo>
                <a:cubicBezTo>
                  <a:pt x="84" y="55"/>
                  <a:pt x="83" y="56"/>
                  <a:pt x="8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Rectangle 110"/>
          <p:cNvSpPr/>
          <p:nvPr/>
        </p:nvSpPr>
        <p:spPr>
          <a:xfrm>
            <a:off x="0" y="648003"/>
            <a:ext cx="3656012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smtClean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Yıllık Veri Kullanımı</a:t>
            </a:r>
            <a:endParaRPr lang="en-US" sz="2000" b="1" dirty="0">
              <a:solidFill>
                <a:schemeClr val="bg1"/>
              </a:solidFill>
              <a:latin typeface="Proxima Nova" panose="02000506030000020004" pitchFamily="50" charset="0"/>
              <a:ea typeface="MS PGothic" panose="020B0600070205080204" pitchFamily="34" charset="-128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87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6" name="Freeform 6"/>
          <p:cNvSpPr>
            <a:spLocks/>
          </p:cNvSpPr>
          <p:nvPr/>
        </p:nvSpPr>
        <p:spPr bwMode="auto">
          <a:xfrm>
            <a:off x="8464847" y="3885456"/>
            <a:ext cx="996592" cy="14955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580"/>
              </a:cxn>
              <a:cxn ang="0">
                <a:pos x="0" y="650"/>
              </a:cxn>
              <a:cxn ang="0">
                <a:pos x="0" y="1187"/>
              </a:cxn>
              <a:cxn ang="0">
                <a:pos x="791" y="1187"/>
              </a:cxn>
              <a:cxn ang="0">
                <a:pos x="791" y="650"/>
              </a:cxn>
              <a:cxn ang="0">
                <a:pos x="791" y="580"/>
              </a:cxn>
              <a:cxn ang="0">
                <a:pos x="791" y="0"/>
              </a:cxn>
              <a:cxn ang="0">
                <a:pos x="0" y="0"/>
              </a:cxn>
            </a:cxnLst>
            <a:rect l="0" t="0" r="r" b="b"/>
            <a:pathLst>
              <a:path w="791" h="1187">
                <a:moveTo>
                  <a:pt x="0" y="0"/>
                </a:moveTo>
                <a:lnTo>
                  <a:pt x="0" y="580"/>
                </a:lnTo>
                <a:lnTo>
                  <a:pt x="0" y="650"/>
                </a:lnTo>
                <a:lnTo>
                  <a:pt x="0" y="1187"/>
                </a:lnTo>
                <a:lnTo>
                  <a:pt x="791" y="1187"/>
                </a:lnTo>
                <a:lnTo>
                  <a:pt x="791" y="650"/>
                </a:lnTo>
                <a:lnTo>
                  <a:pt x="791" y="580"/>
                </a:lnTo>
                <a:lnTo>
                  <a:pt x="791" y="0"/>
                </a:lnTo>
                <a:lnTo>
                  <a:pt x="0" y="0"/>
                </a:lnTo>
                <a:close/>
              </a:path>
            </a:pathLst>
          </a:custGeom>
          <a:solidFill>
            <a:srgbClr val="3D547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8565013" y="4966156"/>
            <a:ext cx="6989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1F1F1"/>
                </a:solidFill>
                <a:latin typeface="+mj-lt"/>
                <a:ea typeface="Open Sans Light" pitchFamily="34" charset="0"/>
                <a:cs typeface="Open Sans Light" pitchFamily="34" charset="0"/>
              </a:rPr>
              <a:t>SUCCESS!</a:t>
            </a:r>
            <a:endParaRPr lang="en-US" sz="1400" dirty="0">
              <a:latin typeface="+mj-lt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8805025" y="4071923"/>
            <a:ext cx="39754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5400" b="1">
                <a:solidFill>
                  <a:srgbClr val="F1F1F1"/>
                </a:solidFill>
                <a:latin typeface="Roboto Black" pitchFamily="2" charset="0"/>
                <a:cs typeface="Arial" pitchFamily="34" charset="0"/>
              </a:rPr>
              <a:t>$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1929" name="Freeform 9"/>
          <p:cNvSpPr>
            <a:spLocks/>
          </p:cNvSpPr>
          <p:nvPr/>
        </p:nvSpPr>
        <p:spPr bwMode="auto">
          <a:xfrm>
            <a:off x="8956215" y="4029086"/>
            <a:ext cx="13859" cy="105833"/>
          </a:xfrm>
          <a:custGeom>
            <a:avLst/>
            <a:gdLst/>
            <a:ahLst/>
            <a:cxnLst>
              <a:cxn ang="0">
                <a:pos x="4" y="55"/>
              </a:cxn>
              <a:cxn ang="0">
                <a:pos x="0" y="52"/>
              </a:cxn>
              <a:cxn ang="0">
                <a:pos x="0" y="3"/>
              </a:cxn>
              <a:cxn ang="0">
                <a:pos x="4" y="0"/>
              </a:cxn>
              <a:cxn ang="0">
                <a:pos x="7" y="3"/>
              </a:cxn>
              <a:cxn ang="0">
                <a:pos x="7" y="52"/>
              </a:cxn>
              <a:cxn ang="0">
                <a:pos x="4" y="55"/>
              </a:cxn>
            </a:cxnLst>
            <a:rect l="0" t="0" r="r" b="b"/>
            <a:pathLst>
              <a:path w="7" h="55">
                <a:moveTo>
                  <a:pt x="4" y="55"/>
                </a:moveTo>
                <a:cubicBezTo>
                  <a:pt x="2" y="55"/>
                  <a:pt x="0" y="54"/>
                  <a:pt x="0" y="52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6" y="0"/>
                  <a:pt x="7" y="1"/>
                  <a:pt x="7" y="3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54"/>
                  <a:pt x="6" y="55"/>
                  <a:pt x="4" y="55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30" name="Freeform 10"/>
          <p:cNvSpPr>
            <a:spLocks/>
          </p:cNvSpPr>
          <p:nvPr/>
        </p:nvSpPr>
        <p:spPr bwMode="auto">
          <a:xfrm>
            <a:off x="8815104" y="4051765"/>
            <a:ext cx="47877" cy="103313"/>
          </a:xfrm>
          <a:custGeom>
            <a:avLst/>
            <a:gdLst/>
            <a:ahLst/>
            <a:cxnLst>
              <a:cxn ang="0">
                <a:pos x="20" y="53"/>
              </a:cxn>
              <a:cxn ang="0">
                <a:pos x="17" y="51"/>
              </a:cxn>
              <a:cxn ang="0">
                <a:pos x="1" y="6"/>
              </a:cxn>
              <a:cxn ang="0">
                <a:pos x="3" y="1"/>
              </a:cxn>
              <a:cxn ang="0">
                <a:pos x="7" y="3"/>
              </a:cxn>
              <a:cxn ang="0">
                <a:pos x="24" y="48"/>
              </a:cxn>
              <a:cxn ang="0">
                <a:pos x="22" y="53"/>
              </a:cxn>
              <a:cxn ang="0">
                <a:pos x="20" y="53"/>
              </a:cxn>
            </a:cxnLst>
            <a:rect l="0" t="0" r="r" b="b"/>
            <a:pathLst>
              <a:path w="25" h="53">
                <a:moveTo>
                  <a:pt x="20" y="53"/>
                </a:moveTo>
                <a:cubicBezTo>
                  <a:pt x="19" y="53"/>
                  <a:pt x="18" y="52"/>
                  <a:pt x="17" y="51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1"/>
                  <a:pt x="3" y="1"/>
                </a:cubicBezTo>
                <a:cubicBezTo>
                  <a:pt x="5" y="0"/>
                  <a:pt x="7" y="1"/>
                  <a:pt x="7" y="3"/>
                </a:cubicBezTo>
                <a:cubicBezTo>
                  <a:pt x="24" y="48"/>
                  <a:pt x="24" y="48"/>
                  <a:pt x="24" y="48"/>
                </a:cubicBezTo>
                <a:cubicBezTo>
                  <a:pt x="25" y="50"/>
                  <a:pt x="24" y="52"/>
                  <a:pt x="22" y="53"/>
                </a:cubicBezTo>
                <a:cubicBezTo>
                  <a:pt x="21" y="53"/>
                  <a:pt x="21" y="53"/>
                  <a:pt x="20" y="53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31" name="Freeform 11"/>
          <p:cNvSpPr>
            <a:spLocks/>
          </p:cNvSpPr>
          <p:nvPr/>
        </p:nvSpPr>
        <p:spPr bwMode="auto">
          <a:xfrm>
            <a:off x="8691633" y="4123579"/>
            <a:ext cx="75595" cy="86934"/>
          </a:xfrm>
          <a:custGeom>
            <a:avLst/>
            <a:gdLst/>
            <a:ahLst/>
            <a:cxnLst>
              <a:cxn ang="0">
                <a:pos x="35" y="45"/>
              </a:cxn>
              <a:cxn ang="0">
                <a:pos x="32" y="43"/>
              </a:cxn>
              <a:cxn ang="0">
                <a:pos x="1" y="6"/>
              </a:cxn>
              <a:cxn ang="0">
                <a:pos x="2" y="1"/>
              </a:cxn>
              <a:cxn ang="0">
                <a:pos x="7" y="2"/>
              </a:cxn>
              <a:cxn ang="0">
                <a:pos x="38" y="39"/>
              </a:cxn>
              <a:cxn ang="0">
                <a:pos x="38" y="44"/>
              </a:cxn>
              <a:cxn ang="0">
                <a:pos x="35" y="45"/>
              </a:cxn>
            </a:cxnLst>
            <a:rect l="0" t="0" r="r" b="b"/>
            <a:pathLst>
              <a:path w="39" h="45">
                <a:moveTo>
                  <a:pt x="35" y="45"/>
                </a:moveTo>
                <a:cubicBezTo>
                  <a:pt x="34" y="45"/>
                  <a:pt x="33" y="44"/>
                  <a:pt x="32" y="43"/>
                </a:cubicBezTo>
                <a:cubicBezTo>
                  <a:pt x="1" y="6"/>
                  <a:pt x="1" y="6"/>
                  <a:pt x="1" y="6"/>
                </a:cubicBezTo>
                <a:cubicBezTo>
                  <a:pt x="0" y="5"/>
                  <a:pt x="0" y="3"/>
                  <a:pt x="2" y="1"/>
                </a:cubicBezTo>
                <a:cubicBezTo>
                  <a:pt x="3" y="0"/>
                  <a:pt x="6" y="0"/>
                  <a:pt x="7" y="2"/>
                </a:cubicBezTo>
                <a:cubicBezTo>
                  <a:pt x="38" y="39"/>
                  <a:pt x="38" y="39"/>
                  <a:pt x="38" y="39"/>
                </a:cubicBezTo>
                <a:cubicBezTo>
                  <a:pt x="39" y="40"/>
                  <a:pt x="39" y="43"/>
                  <a:pt x="38" y="44"/>
                </a:cubicBezTo>
                <a:cubicBezTo>
                  <a:pt x="37" y="44"/>
                  <a:pt x="36" y="45"/>
                  <a:pt x="35" y="45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32" name="Freeform 12"/>
          <p:cNvSpPr>
            <a:spLocks/>
          </p:cNvSpPr>
          <p:nvPr/>
        </p:nvSpPr>
        <p:spPr bwMode="auto">
          <a:xfrm>
            <a:off x="8599658" y="4231932"/>
            <a:ext cx="97013" cy="61736"/>
          </a:xfrm>
          <a:custGeom>
            <a:avLst/>
            <a:gdLst/>
            <a:ahLst/>
            <a:cxnLst>
              <a:cxn ang="0">
                <a:pos x="46" y="32"/>
              </a:cxn>
              <a:cxn ang="0">
                <a:pos x="44" y="32"/>
              </a:cxn>
              <a:cxn ang="0">
                <a:pos x="2" y="8"/>
              </a:cxn>
              <a:cxn ang="0">
                <a:pos x="1" y="3"/>
              </a:cxn>
              <a:cxn ang="0">
                <a:pos x="6" y="1"/>
              </a:cxn>
              <a:cxn ang="0">
                <a:pos x="47" y="25"/>
              </a:cxn>
              <a:cxn ang="0">
                <a:pos x="49" y="30"/>
              </a:cxn>
              <a:cxn ang="0">
                <a:pos x="46" y="32"/>
              </a:cxn>
            </a:cxnLst>
            <a:rect l="0" t="0" r="r" b="b"/>
            <a:pathLst>
              <a:path w="50" h="32">
                <a:moveTo>
                  <a:pt x="46" y="32"/>
                </a:moveTo>
                <a:cubicBezTo>
                  <a:pt x="45" y="32"/>
                  <a:pt x="44" y="32"/>
                  <a:pt x="44" y="32"/>
                </a:cubicBezTo>
                <a:cubicBezTo>
                  <a:pt x="2" y="8"/>
                  <a:pt x="2" y="8"/>
                  <a:pt x="2" y="8"/>
                </a:cubicBezTo>
                <a:cubicBezTo>
                  <a:pt x="0" y="7"/>
                  <a:pt x="0" y="4"/>
                  <a:pt x="1" y="3"/>
                </a:cubicBezTo>
                <a:cubicBezTo>
                  <a:pt x="2" y="1"/>
                  <a:pt x="4" y="0"/>
                  <a:pt x="6" y="1"/>
                </a:cubicBezTo>
                <a:cubicBezTo>
                  <a:pt x="47" y="25"/>
                  <a:pt x="47" y="25"/>
                  <a:pt x="47" y="25"/>
                </a:cubicBezTo>
                <a:cubicBezTo>
                  <a:pt x="49" y="26"/>
                  <a:pt x="50" y="29"/>
                  <a:pt x="49" y="30"/>
                </a:cubicBezTo>
                <a:cubicBezTo>
                  <a:pt x="48" y="32"/>
                  <a:pt x="47" y="32"/>
                  <a:pt x="46" y="32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33" name="Freeform 13"/>
          <p:cNvSpPr>
            <a:spLocks/>
          </p:cNvSpPr>
          <p:nvPr/>
        </p:nvSpPr>
        <p:spPr bwMode="auto">
          <a:xfrm>
            <a:off x="8551782" y="4368003"/>
            <a:ext cx="105833" cy="30238"/>
          </a:xfrm>
          <a:custGeom>
            <a:avLst/>
            <a:gdLst/>
            <a:ahLst/>
            <a:cxnLst>
              <a:cxn ang="0">
                <a:pos x="51" y="16"/>
              </a:cxn>
              <a:cxn ang="0">
                <a:pos x="50" y="16"/>
              </a:cxn>
              <a:cxn ang="0">
                <a:pos x="3" y="7"/>
              </a:cxn>
              <a:cxn ang="0">
                <a:pos x="0" y="3"/>
              </a:cxn>
              <a:cxn ang="0">
                <a:pos x="4" y="0"/>
              </a:cxn>
              <a:cxn ang="0">
                <a:pos x="52" y="9"/>
              </a:cxn>
              <a:cxn ang="0">
                <a:pos x="55" y="13"/>
              </a:cxn>
              <a:cxn ang="0">
                <a:pos x="51" y="16"/>
              </a:cxn>
            </a:cxnLst>
            <a:rect l="0" t="0" r="r" b="b"/>
            <a:pathLst>
              <a:path w="55" h="16">
                <a:moveTo>
                  <a:pt x="51" y="16"/>
                </a:moveTo>
                <a:cubicBezTo>
                  <a:pt x="50" y="16"/>
                  <a:pt x="50" y="16"/>
                  <a:pt x="50" y="16"/>
                </a:cubicBezTo>
                <a:cubicBezTo>
                  <a:pt x="3" y="7"/>
                  <a:pt x="3" y="7"/>
                  <a:pt x="3" y="7"/>
                </a:cubicBezTo>
                <a:cubicBezTo>
                  <a:pt x="1" y="7"/>
                  <a:pt x="0" y="5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52" y="9"/>
                  <a:pt x="52" y="9"/>
                  <a:pt x="52" y="9"/>
                </a:cubicBezTo>
                <a:cubicBezTo>
                  <a:pt x="54" y="9"/>
                  <a:pt x="55" y="11"/>
                  <a:pt x="55" y="13"/>
                </a:cubicBezTo>
                <a:cubicBezTo>
                  <a:pt x="54" y="15"/>
                  <a:pt x="53" y="16"/>
                  <a:pt x="51" y="16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34" name="Freeform 14"/>
          <p:cNvSpPr>
            <a:spLocks/>
          </p:cNvSpPr>
          <p:nvPr/>
        </p:nvSpPr>
        <p:spPr bwMode="auto">
          <a:xfrm>
            <a:off x="8551782" y="4493994"/>
            <a:ext cx="105833" cy="30238"/>
          </a:xfrm>
          <a:custGeom>
            <a:avLst/>
            <a:gdLst/>
            <a:ahLst/>
            <a:cxnLst>
              <a:cxn ang="0">
                <a:pos x="4" y="16"/>
              </a:cxn>
              <a:cxn ang="0">
                <a:pos x="0" y="13"/>
              </a:cxn>
              <a:cxn ang="0">
                <a:pos x="3" y="9"/>
              </a:cxn>
              <a:cxn ang="0">
                <a:pos x="50" y="1"/>
              </a:cxn>
              <a:cxn ang="0">
                <a:pos x="55" y="4"/>
              </a:cxn>
              <a:cxn ang="0">
                <a:pos x="52" y="8"/>
              </a:cxn>
              <a:cxn ang="0">
                <a:pos x="4" y="16"/>
              </a:cxn>
            </a:cxnLst>
            <a:rect l="0" t="0" r="r" b="b"/>
            <a:pathLst>
              <a:path w="55" h="16">
                <a:moveTo>
                  <a:pt x="4" y="16"/>
                </a:move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1" y="9"/>
                  <a:pt x="3" y="9"/>
                </a:cubicBezTo>
                <a:cubicBezTo>
                  <a:pt x="50" y="1"/>
                  <a:pt x="50" y="1"/>
                  <a:pt x="50" y="1"/>
                </a:cubicBezTo>
                <a:cubicBezTo>
                  <a:pt x="52" y="0"/>
                  <a:pt x="54" y="1"/>
                  <a:pt x="55" y="4"/>
                </a:cubicBezTo>
                <a:cubicBezTo>
                  <a:pt x="55" y="6"/>
                  <a:pt x="54" y="7"/>
                  <a:pt x="52" y="8"/>
                </a:cubicBezTo>
                <a:cubicBezTo>
                  <a:pt x="4" y="16"/>
                  <a:pt x="4" y="16"/>
                  <a:pt x="4" y="16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35" name="Freeform 15"/>
          <p:cNvSpPr>
            <a:spLocks/>
          </p:cNvSpPr>
          <p:nvPr/>
        </p:nvSpPr>
        <p:spPr bwMode="auto">
          <a:xfrm>
            <a:off x="8599658" y="4596047"/>
            <a:ext cx="97013" cy="61736"/>
          </a:xfrm>
          <a:custGeom>
            <a:avLst/>
            <a:gdLst/>
            <a:ahLst/>
            <a:cxnLst>
              <a:cxn ang="0">
                <a:pos x="4" y="32"/>
              </a:cxn>
              <a:cxn ang="0">
                <a:pos x="1" y="31"/>
              </a:cxn>
              <a:cxn ang="0">
                <a:pos x="2" y="26"/>
              </a:cxn>
              <a:cxn ang="0">
                <a:pos x="44" y="1"/>
              </a:cxn>
              <a:cxn ang="0">
                <a:pos x="49" y="3"/>
              </a:cxn>
              <a:cxn ang="0">
                <a:pos x="47" y="8"/>
              </a:cxn>
              <a:cxn ang="0">
                <a:pos x="6" y="32"/>
              </a:cxn>
              <a:cxn ang="0">
                <a:pos x="4" y="32"/>
              </a:cxn>
            </a:cxnLst>
            <a:rect l="0" t="0" r="r" b="b"/>
            <a:pathLst>
              <a:path w="50" h="32">
                <a:moveTo>
                  <a:pt x="4" y="32"/>
                </a:moveTo>
                <a:cubicBezTo>
                  <a:pt x="3" y="32"/>
                  <a:pt x="1" y="32"/>
                  <a:pt x="1" y="31"/>
                </a:cubicBezTo>
                <a:cubicBezTo>
                  <a:pt x="0" y="29"/>
                  <a:pt x="0" y="27"/>
                  <a:pt x="2" y="26"/>
                </a:cubicBezTo>
                <a:cubicBezTo>
                  <a:pt x="44" y="1"/>
                  <a:pt x="44" y="1"/>
                  <a:pt x="44" y="1"/>
                </a:cubicBezTo>
                <a:cubicBezTo>
                  <a:pt x="45" y="0"/>
                  <a:pt x="48" y="1"/>
                  <a:pt x="49" y="3"/>
                </a:cubicBezTo>
                <a:cubicBezTo>
                  <a:pt x="50" y="5"/>
                  <a:pt x="49" y="7"/>
                  <a:pt x="47" y="8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2"/>
                  <a:pt x="4" y="32"/>
                  <a:pt x="4" y="32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36" name="Freeform 16"/>
          <p:cNvSpPr>
            <a:spLocks/>
          </p:cNvSpPr>
          <p:nvPr/>
        </p:nvSpPr>
        <p:spPr bwMode="auto">
          <a:xfrm>
            <a:off x="8691633" y="4681721"/>
            <a:ext cx="75595" cy="86934"/>
          </a:xfrm>
          <a:custGeom>
            <a:avLst/>
            <a:gdLst/>
            <a:ahLst/>
            <a:cxnLst>
              <a:cxn ang="0">
                <a:pos x="4" y="45"/>
              </a:cxn>
              <a:cxn ang="0">
                <a:pos x="2" y="44"/>
              </a:cxn>
              <a:cxn ang="0">
                <a:pos x="1" y="39"/>
              </a:cxn>
              <a:cxn ang="0">
                <a:pos x="32" y="2"/>
              </a:cxn>
              <a:cxn ang="0">
                <a:pos x="38" y="1"/>
              </a:cxn>
              <a:cxn ang="0">
                <a:pos x="38" y="7"/>
              </a:cxn>
              <a:cxn ang="0">
                <a:pos x="7" y="44"/>
              </a:cxn>
              <a:cxn ang="0">
                <a:pos x="4" y="45"/>
              </a:cxn>
            </a:cxnLst>
            <a:rect l="0" t="0" r="r" b="b"/>
            <a:pathLst>
              <a:path w="39" h="45">
                <a:moveTo>
                  <a:pt x="4" y="45"/>
                </a:moveTo>
                <a:cubicBezTo>
                  <a:pt x="3" y="45"/>
                  <a:pt x="3" y="45"/>
                  <a:pt x="2" y="44"/>
                </a:cubicBezTo>
                <a:cubicBezTo>
                  <a:pt x="0" y="43"/>
                  <a:pt x="0" y="40"/>
                  <a:pt x="1" y="39"/>
                </a:cubicBezTo>
                <a:cubicBezTo>
                  <a:pt x="32" y="2"/>
                  <a:pt x="32" y="2"/>
                  <a:pt x="32" y="2"/>
                </a:cubicBezTo>
                <a:cubicBezTo>
                  <a:pt x="34" y="0"/>
                  <a:pt x="36" y="0"/>
                  <a:pt x="38" y="1"/>
                </a:cubicBezTo>
                <a:cubicBezTo>
                  <a:pt x="39" y="3"/>
                  <a:pt x="39" y="5"/>
                  <a:pt x="38" y="7"/>
                </a:cubicBezTo>
                <a:cubicBezTo>
                  <a:pt x="7" y="44"/>
                  <a:pt x="7" y="44"/>
                  <a:pt x="7" y="44"/>
                </a:cubicBezTo>
                <a:cubicBezTo>
                  <a:pt x="6" y="44"/>
                  <a:pt x="5" y="45"/>
                  <a:pt x="4" y="45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37" name="Freeform 17"/>
          <p:cNvSpPr>
            <a:spLocks/>
          </p:cNvSpPr>
          <p:nvPr/>
        </p:nvSpPr>
        <p:spPr bwMode="auto">
          <a:xfrm>
            <a:off x="8815104" y="4737158"/>
            <a:ext cx="47877" cy="103313"/>
          </a:xfrm>
          <a:custGeom>
            <a:avLst/>
            <a:gdLst/>
            <a:ahLst/>
            <a:cxnLst>
              <a:cxn ang="0">
                <a:pos x="4" y="53"/>
              </a:cxn>
              <a:cxn ang="0">
                <a:pos x="3" y="53"/>
              </a:cxn>
              <a:cxn ang="0">
                <a:pos x="1" y="48"/>
              </a:cxn>
              <a:cxn ang="0">
                <a:pos x="17" y="3"/>
              </a:cxn>
              <a:cxn ang="0">
                <a:pos x="22" y="0"/>
              </a:cxn>
              <a:cxn ang="0">
                <a:pos x="24" y="5"/>
              </a:cxn>
              <a:cxn ang="0">
                <a:pos x="7" y="50"/>
              </a:cxn>
              <a:cxn ang="0">
                <a:pos x="4" y="53"/>
              </a:cxn>
            </a:cxnLst>
            <a:rect l="0" t="0" r="r" b="b"/>
            <a:pathLst>
              <a:path w="25" h="53">
                <a:moveTo>
                  <a:pt x="4" y="53"/>
                </a:moveTo>
                <a:cubicBezTo>
                  <a:pt x="4" y="53"/>
                  <a:pt x="3" y="53"/>
                  <a:pt x="3" y="53"/>
                </a:cubicBezTo>
                <a:cubicBezTo>
                  <a:pt x="1" y="52"/>
                  <a:pt x="0" y="50"/>
                  <a:pt x="1" y="48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0"/>
                  <a:pt x="22" y="0"/>
                </a:cubicBezTo>
                <a:cubicBezTo>
                  <a:pt x="24" y="1"/>
                  <a:pt x="25" y="3"/>
                  <a:pt x="24" y="5"/>
                </a:cubicBezTo>
                <a:cubicBezTo>
                  <a:pt x="7" y="50"/>
                  <a:pt x="7" y="50"/>
                  <a:pt x="7" y="50"/>
                </a:cubicBezTo>
                <a:cubicBezTo>
                  <a:pt x="7" y="52"/>
                  <a:pt x="6" y="53"/>
                  <a:pt x="4" y="53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38" name="Freeform 18"/>
          <p:cNvSpPr>
            <a:spLocks/>
          </p:cNvSpPr>
          <p:nvPr/>
        </p:nvSpPr>
        <p:spPr bwMode="auto">
          <a:xfrm>
            <a:off x="8956215" y="4757317"/>
            <a:ext cx="13859" cy="108353"/>
          </a:xfrm>
          <a:custGeom>
            <a:avLst/>
            <a:gdLst/>
            <a:ahLst/>
            <a:cxnLst>
              <a:cxn ang="0">
                <a:pos x="4" y="56"/>
              </a:cxn>
              <a:cxn ang="0">
                <a:pos x="4" y="56"/>
              </a:cxn>
              <a:cxn ang="0">
                <a:pos x="0" y="52"/>
              </a:cxn>
              <a:cxn ang="0">
                <a:pos x="0" y="4"/>
              </a:cxn>
              <a:cxn ang="0">
                <a:pos x="4" y="0"/>
              </a:cxn>
              <a:cxn ang="0">
                <a:pos x="7" y="4"/>
              </a:cxn>
              <a:cxn ang="0">
                <a:pos x="7" y="52"/>
              </a:cxn>
              <a:cxn ang="0">
                <a:pos x="4" y="56"/>
              </a:cxn>
            </a:cxnLst>
            <a:rect l="0" t="0" r="r" b="b"/>
            <a:pathLst>
              <a:path w="7" h="56">
                <a:moveTo>
                  <a:pt x="4" y="56"/>
                </a:moveTo>
                <a:cubicBezTo>
                  <a:pt x="4" y="56"/>
                  <a:pt x="4" y="56"/>
                  <a:pt x="4" y="56"/>
                </a:cubicBezTo>
                <a:cubicBezTo>
                  <a:pt x="2" y="56"/>
                  <a:pt x="0" y="54"/>
                  <a:pt x="0" y="52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7" y="2"/>
                  <a:pt x="7" y="4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54"/>
                  <a:pt x="6" y="56"/>
                  <a:pt x="4" y="56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39" name="Freeform 19"/>
          <p:cNvSpPr>
            <a:spLocks/>
          </p:cNvSpPr>
          <p:nvPr/>
        </p:nvSpPr>
        <p:spPr bwMode="auto">
          <a:xfrm>
            <a:off x="9064566" y="4737158"/>
            <a:ext cx="46616" cy="103313"/>
          </a:xfrm>
          <a:custGeom>
            <a:avLst/>
            <a:gdLst/>
            <a:ahLst/>
            <a:cxnLst>
              <a:cxn ang="0">
                <a:pos x="20" y="53"/>
              </a:cxn>
              <a:cxn ang="0">
                <a:pos x="17" y="50"/>
              </a:cxn>
              <a:cxn ang="0">
                <a:pos x="0" y="5"/>
              </a:cxn>
              <a:cxn ang="0">
                <a:pos x="2" y="0"/>
              </a:cxn>
              <a:cxn ang="0">
                <a:pos x="7" y="3"/>
              </a:cxn>
              <a:cxn ang="0">
                <a:pos x="24" y="48"/>
              </a:cxn>
              <a:cxn ang="0">
                <a:pos x="21" y="53"/>
              </a:cxn>
              <a:cxn ang="0">
                <a:pos x="20" y="53"/>
              </a:cxn>
            </a:cxnLst>
            <a:rect l="0" t="0" r="r" b="b"/>
            <a:pathLst>
              <a:path w="24" h="53">
                <a:moveTo>
                  <a:pt x="20" y="53"/>
                </a:moveTo>
                <a:cubicBezTo>
                  <a:pt x="19" y="53"/>
                  <a:pt x="17" y="52"/>
                  <a:pt x="17" y="50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1" y="1"/>
                  <a:pt x="2" y="0"/>
                </a:cubicBezTo>
                <a:cubicBezTo>
                  <a:pt x="4" y="0"/>
                  <a:pt x="6" y="1"/>
                  <a:pt x="7" y="3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50"/>
                  <a:pt x="23" y="52"/>
                  <a:pt x="21" y="53"/>
                </a:cubicBezTo>
                <a:cubicBezTo>
                  <a:pt x="21" y="53"/>
                  <a:pt x="21" y="53"/>
                  <a:pt x="20" y="53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0" name="Freeform 20"/>
          <p:cNvSpPr>
            <a:spLocks/>
          </p:cNvSpPr>
          <p:nvPr/>
        </p:nvSpPr>
        <p:spPr bwMode="auto">
          <a:xfrm>
            <a:off x="9160321" y="4681721"/>
            <a:ext cx="74335" cy="86934"/>
          </a:xfrm>
          <a:custGeom>
            <a:avLst/>
            <a:gdLst/>
            <a:ahLst/>
            <a:cxnLst>
              <a:cxn ang="0">
                <a:pos x="35" y="45"/>
              </a:cxn>
              <a:cxn ang="0">
                <a:pos x="32" y="44"/>
              </a:cxn>
              <a:cxn ang="0">
                <a:pos x="1" y="7"/>
              </a:cxn>
              <a:cxn ang="0">
                <a:pos x="2" y="1"/>
              </a:cxn>
              <a:cxn ang="0">
                <a:pos x="7" y="2"/>
              </a:cxn>
              <a:cxn ang="0">
                <a:pos x="38" y="39"/>
              </a:cxn>
              <a:cxn ang="0">
                <a:pos x="37" y="44"/>
              </a:cxn>
              <a:cxn ang="0">
                <a:pos x="35" y="45"/>
              </a:cxn>
            </a:cxnLst>
            <a:rect l="0" t="0" r="r" b="b"/>
            <a:pathLst>
              <a:path w="39" h="45">
                <a:moveTo>
                  <a:pt x="35" y="45"/>
                </a:moveTo>
                <a:cubicBezTo>
                  <a:pt x="34" y="45"/>
                  <a:pt x="33" y="44"/>
                  <a:pt x="32" y="44"/>
                </a:cubicBezTo>
                <a:cubicBezTo>
                  <a:pt x="1" y="7"/>
                  <a:pt x="1" y="7"/>
                  <a:pt x="1" y="7"/>
                </a:cubicBezTo>
                <a:cubicBezTo>
                  <a:pt x="0" y="5"/>
                  <a:pt x="0" y="3"/>
                  <a:pt x="2" y="1"/>
                </a:cubicBezTo>
                <a:cubicBezTo>
                  <a:pt x="3" y="0"/>
                  <a:pt x="6" y="0"/>
                  <a:pt x="7" y="2"/>
                </a:cubicBezTo>
                <a:cubicBezTo>
                  <a:pt x="38" y="39"/>
                  <a:pt x="38" y="39"/>
                  <a:pt x="38" y="39"/>
                </a:cubicBezTo>
                <a:cubicBezTo>
                  <a:pt x="39" y="40"/>
                  <a:pt x="39" y="43"/>
                  <a:pt x="37" y="44"/>
                </a:cubicBezTo>
                <a:cubicBezTo>
                  <a:pt x="37" y="45"/>
                  <a:pt x="36" y="45"/>
                  <a:pt x="35" y="45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1" name="Freeform 21"/>
          <p:cNvSpPr>
            <a:spLocks/>
          </p:cNvSpPr>
          <p:nvPr/>
        </p:nvSpPr>
        <p:spPr bwMode="auto">
          <a:xfrm>
            <a:off x="9229616" y="4596047"/>
            <a:ext cx="98273" cy="61736"/>
          </a:xfrm>
          <a:custGeom>
            <a:avLst/>
            <a:gdLst/>
            <a:ahLst/>
            <a:cxnLst>
              <a:cxn ang="0">
                <a:pos x="46" y="32"/>
              </a:cxn>
              <a:cxn ang="0">
                <a:pos x="45" y="32"/>
              </a:cxn>
              <a:cxn ang="0">
                <a:pos x="3" y="8"/>
              </a:cxn>
              <a:cxn ang="0">
                <a:pos x="1" y="3"/>
              </a:cxn>
              <a:cxn ang="0">
                <a:pos x="6" y="1"/>
              </a:cxn>
              <a:cxn ang="0">
                <a:pos x="48" y="26"/>
              </a:cxn>
              <a:cxn ang="0">
                <a:pos x="50" y="31"/>
              </a:cxn>
              <a:cxn ang="0">
                <a:pos x="46" y="32"/>
              </a:cxn>
            </a:cxnLst>
            <a:rect l="0" t="0" r="r" b="b"/>
            <a:pathLst>
              <a:path w="51" h="32">
                <a:moveTo>
                  <a:pt x="46" y="32"/>
                </a:moveTo>
                <a:cubicBezTo>
                  <a:pt x="46" y="32"/>
                  <a:pt x="45" y="32"/>
                  <a:pt x="45" y="32"/>
                </a:cubicBezTo>
                <a:cubicBezTo>
                  <a:pt x="3" y="8"/>
                  <a:pt x="3" y="8"/>
                  <a:pt x="3" y="8"/>
                </a:cubicBezTo>
                <a:cubicBezTo>
                  <a:pt x="1" y="7"/>
                  <a:pt x="0" y="5"/>
                  <a:pt x="1" y="3"/>
                </a:cubicBezTo>
                <a:cubicBezTo>
                  <a:pt x="2" y="1"/>
                  <a:pt x="5" y="0"/>
                  <a:pt x="6" y="1"/>
                </a:cubicBezTo>
                <a:cubicBezTo>
                  <a:pt x="48" y="26"/>
                  <a:pt x="48" y="26"/>
                  <a:pt x="48" y="26"/>
                </a:cubicBezTo>
                <a:cubicBezTo>
                  <a:pt x="50" y="27"/>
                  <a:pt x="51" y="29"/>
                  <a:pt x="50" y="31"/>
                </a:cubicBezTo>
                <a:cubicBezTo>
                  <a:pt x="49" y="32"/>
                  <a:pt x="48" y="32"/>
                  <a:pt x="46" y="32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2" name="Freeform 22"/>
          <p:cNvSpPr>
            <a:spLocks/>
          </p:cNvSpPr>
          <p:nvPr/>
        </p:nvSpPr>
        <p:spPr bwMode="auto">
          <a:xfrm>
            <a:off x="9268673" y="4493994"/>
            <a:ext cx="108353" cy="30238"/>
          </a:xfrm>
          <a:custGeom>
            <a:avLst/>
            <a:gdLst/>
            <a:ahLst/>
            <a:cxnLst>
              <a:cxn ang="0">
                <a:pos x="52" y="16"/>
              </a:cxn>
              <a:cxn ang="0">
                <a:pos x="51" y="16"/>
              </a:cxn>
              <a:cxn ang="0">
                <a:pos x="3" y="8"/>
              </a:cxn>
              <a:cxn ang="0">
                <a:pos x="0" y="3"/>
              </a:cxn>
              <a:cxn ang="0">
                <a:pos x="5" y="0"/>
              </a:cxn>
              <a:cxn ang="0">
                <a:pos x="52" y="9"/>
              </a:cxn>
              <a:cxn ang="0">
                <a:pos x="55" y="13"/>
              </a:cxn>
              <a:cxn ang="0">
                <a:pos x="52" y="16"/>
              </a:cxn>
            </a:cxnLst>
            <a:rect l="0" t="0" r="r" b="b"/>
            <a:pathLst>
              <a:path w="56" h="16">
                <a:moveTo>
                  <a:pt x="52" y="16"/>
                </a:moveTo>
                <a:cubicBezTo>
                  <a:pt x="51" y="16"/>
                  <a:pt x="51" y="16"/>
                  <a:pt x="51" y="16"/>
                </a:cubicBezTo>
                <a:cubicBezTo>
                  <a:pt x="3" y="8"/>
                  <a:pt x="3" y="8"/>
                  <a:pt x="3" y="8"/>
                </a:cubicBezTo>
                <a:cubicBezTo>
                  <a:pt x="1" y="7"/>
                  <a:pt x="0" y="5"/>
                  <a:pt x="0" y="3"/>
                </a:cubicBezTo>
                <a:cubicBezTo>
                  <a:pt x="1" y="1"/>
                  <a:pt x="3" y="0"/>
                  <a:pt x="5" y="0"/>
                </a:cubicBezTo>
                <a:cubicBezTo>
                  <a:pt x="52" y="9"/>
                  <a:pt x="52" y="9"/>
                  <a:pt x="52" y="9"/>
                </a:cubicBezTo>
                <a:cubicBezTo>
                  <a:pt x="54" y="9"/>
                  <a:pt x="56" y="11"/>
                  <a:pt x="55" y="13"/>
                </a:cubicBezTo>
                <a:cubicBezTo>
                  <a:pt x="55" y="15"/>
                  <a:pt x="53" y="16"/>
                  <a:pt x="52" y="16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3" name="Freeform 23"/>
          <p:cNvSpPr>
            <a:spLocks/>
          </p:cNvSpPr>
          <p:nvPr/>
        </p:nvSpPr>
        <p:spPr bwMode="auto">
          <a:xfrm>
            <a:off x="9268673" y="4368003"/>
            <a:ext cx="108353" cy="30238"/>
          </a:xfrm>
          <a:custGeom>
            <a:avLst/>
            <a:gdLst/>
            <a:ahLst/>
            <a:cxnLst>
              <a:cxn ang="0">
                <a:pos x="4" y="16"/>
              </a:cxn>
              <a:cxn ang="0">
                <a:pos x="0" y="13"/>
              </a:cxn>
              <a:cxn ang="0">
                <a:pos x="3" y="9"/>
              </a:cxn>
              <a:cxn ang="0">
                <a:pos x="51" y="0"/>
              </a:cxn>
              <a:cxn ang="0">
                <a:pos x="55" y="3"/>
              </a:cxn>
              <a:cxn ang="0">
                <a:pos x="52" y="7"/>
              </a:cxn>
              <a:cxn ang="0">
                <a:pos x="5" y="16"/>
              </a:cxn>
              <a:cxn ang="0">
                <a:pos x="4" y="16"/>
              </a:cxn>
            </a:cxnLst>
            <a:rect l="0" t="0" r="r" b="b"/>
            <a:pathLst>
              <a:path w="56" h="16">
                <a:moveTo>
                  <a:pt x="4" y="16"/>
                </a:moveTo>
                <a:cubicBezTo>
                  <a:pt x="2" y="16"/>
                  <a:pt x="1" y="15"/>
                  <a:pt x="0" y="13"/>
                </a:cubicBezTo>
                <a:cubicBezTo>
                  <a:pt x="0" y="11"/>
                  <a:pt x="1" y="9"/>
                  <a:pt x="3" y="9"/>
                </a:cubicBezTo>
                <a:cubicBezTo>
                  <a:pt x="51" y="0"/>
                  <a:pt x="51" y="0"/>
                  <a:pt x="51" y="0"/>
                </a:cubicBezTo>
                <a:cubicBezTo>
                  <a:pt x="53" y="0"/>
                  <a:pt x="55" y="1"/>
                  <a:pt x="55" y="3"/>
                </a:cubicBezTo>
                <a:cubicBezTo>
                  <a:pt x="56" y="5"/>
                  <a:pt x="54" y="7"/>
                  <a:pt x="52" y="7"/>
                </a:cubicBezTo>
                <a:cubicBezTo>
                  <a:pt x="5" y="16"/>
                  <a:pt x="5" y="16"/>
                  <a:pt x="5" y="16"/>
                </a:cubicBezTo>
                <a:lnTo>
                  <a:pt x="4" y="16"/>
                </a:ln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4" name="Freeform 24"/>
          <p:cNvSpPr>
            <a:spLocks/>
          </p:cNvSpPr>
          <p:nvPr/>
        </p:nvSpPr>
        <p:spPr bwMode="auto">
          <a:xfrm>
            <a:off x="9229616" y="4231932"/>
            <a:ext cx="98273" cy="61736"/>
          </a:xfrm>
          <a:custGeom>
            <a:avLst/>
            <a:gdLst/>
            <a:ahLst/>
            <a:cxnLst>
              <a:cxn ang="0">
                <a:pos x="5" y="32"/>
              </a:cxn>
              <a:cxn ang="0">
                <a:pos x="1" y="30"/>
              </a:cxn>
              <a:cxn ang="0">
                <a:pos x="3" y="25"/>
              </a:cxn>
              <a:cxn ang="0">
                <a:pos x="45" y="1"/>
              </a:cxn>
              <a:cxn ang="0">
                <a:pos x="50" y="3"/>
              </a:cxn>
              <a:cxn ang="0">
                <a:pos x="48" y="8"/>
              </a:cxn>
              <a:cxn ang="0">
                <a:pos x="6" y="32"/>
              </a:cxn>
              <a:cxn ang="0">
                <a:pos x="5" y="32"/>
              </a:cxn>
            </a:cxnLst>
            <a:rect l="0" t="0" r="r" b="b"/>
            <a:pathLst>
              <a:path w="51" h="32">
                <a:moveTo>
                  <a:pt x="5" y="32"/>
                </a:moveTo>
                <a:cubicBezTo>
                  <a:pt x="3" y="32"/>
                  <a:pt x="2" y="32"/>
                  <a:pt x="1" y="30"/>
                </a:cubicBezTo>
                <a:cubicBezTo>
                  <a:pt x="0" y="29"/>
                  <a:pt x="1" y="26"/>
                  <a:pt x="3" y="25"/>
                </a:cubicBezTo>
                <a:cubicBezTo>
                  <a:pt x="45" y="1"/>
                  <a:pt x="45" y="1"/>
                  <a:pt x="45" y="1"/>
                </a:cubicBezTo>
                <a:cubicBezTo>
                  <a:pt x="46" y="0"/>
                  <a:pt x="49" y="1"/>
                  <a:pt x="50" y="3"/>
                </a:cubicBezTo>
                <a:cubicBezTo>
                  <a:pt x="51" y="4"/>
                  <a:pt x="50" y="7"/>
                  <a:pt x="48" y="8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5" y="32"/>
                  <a:pt x="5" y="32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5" name="Freeform 25"/>
          <p:cNvSpPr>
            <a:spLocks/>
          </p:cNvSpPr>
          <p:nvPr/>
        </p:nvSpPr>
        <p:spPr bwMode="auto">
          <a:xfrm>
            <a:off x="9160321" y="4123579"/>
            <a:ext cx="74335" cy="86934"/>
          </a:xfrm>
          <a:custGeom>
            <a:avLst/>
            <a:gdLst/>
            <a:ahLst/>
            <a:cxnLst>
              <a:cxn ang="0">
                <a:pos x="4" y="45"/>
              </a:cxn>
              <a:cxn ang="0">
                <a:pos x="2" y="44"/>
              </a:cxn>
              <a:cxn ang="0">
                <a:pos x="1" y="39"/>
              </a:cxn>
              <a:cxn ang="0">
                <a:pos x="32" y="2"/>
              </a:cxn>
              <a:cxn ang="0">
                <a:pos x="37" y="1"/>
              </a:cxn>
              <a:cxn ang="0">
                <a:pos x="38" y="6"/>
              </a:cxn>
              <a:cxn ang="0">
                <a:pos x="7" y="43"/>
              </a:cxn>
              <a:cxn ang="0">
                <a:pos x="4" y="45"/>
              </a:cxn>
            </a:cxnLst>
            <a:rect l="0" t="0" r="r" b="b"/>
            <a:pathLst>
              <a:path w="39" h="45">
                <a:moveTo>
                  <a:pt x="4" y="45"/>
                </a:moveTo>
                <a:cubicBezTo>
                  <a:pt x="3" y="45"/>
                  <a:pt x="2" y="44"/>
                  <a:pt x="2" y="44"/>
                </a:cubicBezTo>
                <a:cubicBezTo>
                  <a:pt x="0" y="43"/>
                  <a:pt x="0" y="40"/>
                  <a:pt x="1" y="39"/>
                </a:cubicBezTo>
                <a:cubicBezTo>
                  <a:pt x="32" y="2"/>
                  <a:pt x="32" y="2"/>
                  <a:pt x="32" y="2"/>
                </a:cubicBezTo>
                <a:cubicBezTo>
                  <a:pt x="33" y="0"/>
                  <a:pt x="36" y="0"/>
                  <a:pt x="37" y="1"/>
                </a:cubicBezTo>
                <a:cubicBezTo>
                  <a:pt x="39" y="3"/>
                  <a:pt x="39" y="5"/>
                  <a:pt x="38" y="6"/>
                </a:cubicBezTo>
                <a:cubicBezTo>
                  <a:pt x="7" y="43"/>
                  <a:pt x="7" y="43"/>
                  <a:pt x="7" y="43"/>
                </a:cubicBezTo>
                <a:cubicBezTo>
                  <a:pt x="6" y="44"/>
                  <a:pt x="5" y="45"/>
                  <a:pt x="4" y="45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6" name="Freeform 26"/>
          <p:cNvSpPr>
            <a:spLocks/>
          </p:cNvSpPr>
          <p:nvPr/>
        </p:nvSpPr>
        <p:spPr bwMode="auto">
          <a:xfrm>
            <a:off x="9064566" y="4051765"/>
            <a:ext cx="46616" cy="103313"/>
          </a:xfrm>
          <a:custGeom>
            <a:avLst/>
            <a:gdLst/>
            <a:ahLst/>
            <a:cxnLst>
              <a:cxn ang="0">
                <a:pos x="4" y="53"/>
              </a:cxn>
              <a:cxn ang="0">
                <a:pos x="2" y="53"/>
              </a:cxn>
              <a:cxn ang="0">
                <a:pos x="0" y="48"/>
              </a:cxn>
              <a:cxn ang="0">
                <a:pos x="17" y="3"/>
              </a:cxn>
              <a:cxn ang="0">
                <a:pos x="21" y="1"/>
              </a:cxn>
              <a:cxn ang="0">
                <a:pos x="24" y="6"/>
              </a:cxn>
              <a:cxn ang="0">
                <a:pos x="7" y="51"/>
              </a:cxn>
              <a:cxn ang="0">
                <a:pos x="4" y="53"/>
              </a:cxn>
            </a:cxnLst>
            <a:rect l="0" t="0" r="r" b="b"/>
            <a:pathLst>
              <a:path w="24" h="53">
                <a:moveTo>
                  <a:pt x="4" y="53"/>
                </a:moveTo>
                <a:cubicBezTo>
                  <a:pt x="3" y="53"/>
                  <a:pt x="3" y="53"/>
                  <a:pt x="2" y="53"/>
                </a:cubicBezTo>
                <a:cubicBezTo>
                  <a:pt x="0" y="52"/>
                  <a:pt x="0" y="50"/>
                  <a:pt x="0" y="48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1"/>
                  <a:pt x="20" y="0"/>
                  <a:pt x="21" y="1"/>
                </a:cubicBezTo>
                <a:cubicBezTo>
                  <a:pt x="23" y="1"/>
                  <a:pt x="24" y="4"/>
                  <a:pt x="24" y="6"/>
                </a:cubicBezTo>
                <a:cubicBezTo>
                  <a:pt x="7" y="51"/>
                  <a:pt x="7" y="51"/>
                  <a:pt x="7" y="51"/>
                </a:cubicBezTo>
                <a:cubicBezTo>
                  <a:pt x="7" y="52"/>
                  <a:pt x="5" y="53"/>
                  <a:pt x="4" y="53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7" name="Freeform 27"/>
          <p:cNvSpPr>
            <a:spLocks/>
          </p:cNvSpPr>
          <p:nvPr/>
        </p:nvSpPr>
        <p:spPr bwMode="auto">
          <a:xfrm>
            <a:off x="7135637" y="5135290"/>
            <a:ext cx="1810496" cy="1036910"/>
          </a:xfrm>
          <a:custGeom>
            <a:avLst/>
            <a:gdLst/>
            <a:ahLst/>
            <a:cxnLst>
              <a:cxn ang="0">
                <a:pos x="828" y="137"/>
              </a:cxn>
              <a:cxn ang="0">
                <a:pos x="828" y="83"/>
              </a:cxn>
              <a:cxn ang="0">
                <a:pos x="849" y="83"/>
              </a:cxn>
              <a:cxn ang="0">
                <a:pos x="801" y="0"/>
              </a:cxn>
              <a:cxn ang="0">
                <a:pos x="754" y="83"/>
              </a:cxn>
              <a:cxn ang="0">
                <a:pos x="774" y="83"/>
              </a:cxn>
              <a:cxn ang="0">
                <a:pos x="774" y="137"/>
              </a:cxn>
              <a:cxn ang="0">
                <a:pos x="671" y="137"/>
              </a:cxn>
              <a:cxn ang="0">
                <a:pos x="655" y="137"/>
              </a:cxn>
              <a:cxn ang="0">
                <a:pos x="419" y="137"/>
              </a:cxn>
              <a:cxn ang="0">
                <a:pos x="419" y="137"/>
              </a:cxn>
              <a:cxn ang="0">
                <a:pos x="390" y="137"/>
              </a:cxn>
              <a:cxn ang="0">
                <a:pos x="390" y="137"/>
              </a:cxn>
              <a:cxn ang="0">
                <a:pos x="126" y="137"/>
              </a:cxn>
              <a:cxn ang="0">
                <a:pos x="134" y="171"/>
              </a:cxn>
              <a:cxn ang="0">
                <a:pos x="14" y="411"/>
              </a:cxn>
              <a:cxn ang="0">
                <a:pos x="273" y="448"/>
              </a:cxn>
              <a:cxn ang="0">
                <a:pos x="671" y="525"/>
              </a:cxn>
              <a:cxn ang="0">
                <a:pos x="686" y="526"/>
              </a:cxn>
              <a:cxn ang="0">
                <a:pos x="935" y="536"/>
              </a:cxn>
              <a:cxn ang="0">
                <a:pos x="935" y="137"/>
              </a:cxn>
              <a:cxn ang="0">
                <a:pos x="828" y="137"/>
              </a:cxn>
            </a:cxnLst>
            <a:rect l="0" t="0" r="r" b="b"/>
            <a:pathLst>
              <a:path w="935" h="536">
                <a:moveTo>
                  <a:pt x="828" y="137"/>
                </a:moveTo>
                <a:cubicBezTo>
                  <a:pt x="828" y="83"/>
                  <a:pt x="828" y="83"/>
                  <a:pt x="828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01" y="0"/>
                  <a:pt x="801" y="0"/>
                  <a:pt x="801" y="0"/>
                </a:cubicBezTo>
                <a:cubicBezTo>
                  <a:pt x="754" y="83"/>
                  <a:pt x="754" y="83"/>
                  <a:pt x="754" y="83"/>
                </a:cubicBezTo>
                <a:cubicBezTo>
                  <a:pt x="774" y="83"/>
                  <a:pt x="774" y="83"/>
                  <a:pt x="774" y="83"/>
                </a:cubicBezTo>
                <a:cubicBezTo>
                  <a:pt x="774" y="137"/>
                  <a:pt x="774" y="137"/>
                  <a:pt x="774" y="137"/>
                </a:cubicBezTo>
                <a:cubicBezTo>
                  <a:pt x="671" y="137"/>
                  <a:pt x="671" y="137"/>
                  <a:pt x="671" y="137"/>
                </a:cubicBezTo>
                <a:cubicBezTo>
                  <a:pt x="655" y="137"/>
                  <a:pt x="655" y="137"/>
                  <a:pt x="655" y="137"/>
                </a:cubicBezTo>
                <a:cubicBezTo>
                  <a:pt x="419" y="137"/>
                  <a:pt x="419" y="137"/>
                  <a:pt x="419" y="137"/>
                </a:cubicBezTo>
                <a:cubicBezTo>
                  <a:pt x="419" y="137"/>
                  <a:pt x="419" y="137"/>
                  <a:pt x="419" y="137"/>
                </a:cubicBezTo>
                <a:cubicBezTo>
                  <a:pt x="390" y="137"/>
                  <a:pt x="390" y="137"/>
                  <a:pt x="390" y="137"/>
                </a:cubicBezTo>
                <a:cubicBezTo>
                  <a:pt x="390" y="137"/>
                  <a:pt x="390" y="137"/>
                  <a:pt x="390" y="137"/>
                </a:cubicBezTo>
                <a:cubicBezTo>
                  <a:pt x="126" y="137"/>
                  <a:pt x="126" y="137"/>
                  <a:pt x="126" y="137"/>
                </a:cubicBezTo>
                <a:cubicBezTo>
                  <a:pt x="129" y="148"/>
                  <a:pt x="131" y="160"/>
                  <a:pt x="134" y="171"/>
                </a:cubicBezTo>
                <a:cubicBezTo>
                  <a:pt x="134" y="171"/>
                  <a:pt x="0" y="384"/>
                  <a:pt x="14" y="411"/>
                </a:cubicBezTo>
                <a:cubicBezTo>
                  <a:pt x="28" y="439"/>
                  <a:pt x="273" y="448"/>
                  <a:pt x="273" y="448"/>
                </a:cubicBezTo>
                <a:cubicBezTo>
                  <a:pt x="273" y="448"/>
                  <a:pt x="390" y="501"/>
                  <a:pt x="671" y="525"/>
                </a:cubicBezTo>
                <a:cubicBezTo>
                  <a:pt x="686" y="526"/>
                  <a:pt x="686" y="526"/>
                  <a:pt x="686" y="526"/>
                </a:cubicBezTo>
                <a:cubicBezTo>
                  <a:pt x="761" y="532"/>
                  <a:pt x="837" y="536"/>
                  <a:pt x="935" y="536"/>
                </a:cubicBezTo>
                <a:cubicBezTo>
                  <a:pt x="935" y="137"/>
                  <a:pt x="935" y="137"/>
                  <a:pt x="935" y="137"/>
                </a:cubicBezTo>
                <a:lnTo>
                  <a:pt x="828" y="137"/>
                </a:lnTo>
                <a:close/>
              </a:path>
            </a:pathLst>
          </a:custGeom>
          <a:solidFill>
            <a:srgbClr val="4D8C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48" name="Rectangle 28"/>
          <p:cNvSpPr>
            <a:spLocks noChangeArrowheads="1"/>
          </p:cNvSpPr>
          <p:nvPr/>
        </p:nvSpPr>
        <p:spPr bwMode="auto">
          <a:xfrm>
            <a:off x="7599285" y="5700446"/>
            <a:ext cx="33823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1F1F1"/>
                </a:solidFill>
                <a:latin typeface="+mj-lt"/>
                <a:ea typeface="Open Sans Light" pitchFamily="34" charset="0"/>
                <a:cs typeface="Open Sans Light" pitchFamily="34" charset="0"/>
              </a:rPr>
              <a:t>TIME</a:t>
            </a:r>
            <a:endParaRPr lang="en-US" sz="1400" dirty="0">
              <a:latin typeface="+mj-lt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81949" name="Freeform 29"/>
          <p:cNvSpPr>
            <a:spLocks noEditPoints="1"/>
          </p:cNvSpPr>
          <p:nvPr/>
        </p:nvSpPr>
        <p:spPr bwMode="auto">
          <a:xfrm>
            <a:off x="8263262" y="5525864"/>
            <a:ext cx="519085" cy="500186"/>
          </a:xfrm>
          <a:custGeom>
            <a:avLst/>
            <a:gdLst/>
            <a:ahLst/>
            <a:cxnLst>
              <a:cxn ang="0">
                <a:pos x="169" y="102"/>
              </a:cxn>
              <a:cxn ang="0">
                <a:pos x="176" y="30"/>
              </a:cxn>
              <a:cxn ang="0">
                <a:pos x="170" y="33"/>
              </a:cxn>
              <a:cxn ang="0">
                <a:pos x="143" y="111"/>
              </a:cxn>
              <a:cxn ang="0">
                <a:pos x="162" y="125"/>
              </a:cxn>
              <a:cxn ang="0">
                <a:pos x="209" y="144"/>
              </a:cxn>
              <a:cxn ang="0">
                <a:pos x="208" y="137"/>
              </a:cxn>
              <a:cxn ang="0">
                <a:pos x="150" y="111"/>
              </a:cxn>
              <a:cxn ang="0">
                <a:pos x="165" y="111"/>
              </a:cxn>
              <a:cxn ang="0">
                <a:pos x="150" y="111"/>
              </a:cxn>
              <a:cxn ang="0">
                <a:pos x="191" y="216"/>
              </a:cxn>
              <a:cxn ang="0">
                <a:pos x="253" y="111"/>
              </a:cxn>
              <a:cxn ang="0">
                <a:pos x="61" y="111"/>
              </a:cxn>
              <a:cxn ang="0">
                <a:pos x="47" y="126"/>
              </a:cxn>
              <a:cxn ang="0">
                <a:pos x="157" y="0"/>
              </a:cxn>
              <a:cxn ang="0">
                <a:pos x="177" y="190"/>
              </a:cxn>
              <a:cxn ang="0">
                <a:pos x="134" y="152"/>
              </a:cxn>
              <a:cxn ang="0">
                <a:pos x="117" y="146"/>
              </a:cxn>
              <a:cxn ang="0">
                <a:pos x="9" y="137"/>
              </a:cxn>
              <a:cxn ang="0">
                <a:pos x="0" y="204"/>
              </a:cxn>
              <a:cxn ang="0">
                <a:pos x="180" y="198"/>
              </a:cxn>
              <a:cxn ang="0">
                <a:pos x="162" y="191"/>
              </a:cxn>
              <a:cxn ang="0">
                <a:pos x="127" y="189"/>
              </a:cxn>
              <a:cxn ang="0">
                <a:pos x="129" y="162"/>
              </a:cxn>
              <a:cxn ang="0">
                <a:pos x="136" y="163"/>
              </a:cxn>
              <a:cxn ang="0">
                <a:pos x="162" y="191"/>
              </a:cxn>
              <a:cxn ang="0">
                <a:pos x="180" y="228"/>
              </a:cxn>
              <a:cxn ang="0">
                <a:pos x="162" y="237"/>
              </a:cxn>
              <a:cxn ang="0">
                <a:pos x="115" y="237"/>
              </a:cxn>
              <a:cxn ang="0">
                <a:pos x="44" y="216"/>
              </a:cxn>
              <a:cxn ang="0">
                <a:pos x="9" y="237"/>
              </a:cxn>
              <a:cxn ang="0">
                <a:pos x="0" y="209"/>
              </a:cxn>
              <a:cxn ang="0">
                <a:pos x="138" y="222"/>
              </a:cxn>
              <a:cxn ang="0">
                <a:pos x="138" y="258"/>
              </a:cxn>
              <a:cxn ang="0">
                <a:pos x="138" y="222"/>
              </a:cxn>
              <a:cxn ang="0">
                <a:pos x="129" y="240"/>
              </a:cxn>
              <a:cxn ang="0">
                <a:pos x="147" y="240"/>
              </a:cxn>
              <a:cxn ang="0">
                <a:pos x="44" y="222"/>
              </a:cxn>
              <a:cxn ang="0">
                <a:pos x="44" y="258"/>
              </a:cxn>
              <a:cxn ang="0">
                <a:pos x="44" y="222"/>
              </a:cxn>
              <a:cxn ang="0">
                <a:pos x="35" y="240"/>
              </a:cxn>
              <a:cxn ang="0">
                <a:pos x="53" y="240"/>
              </a:cxn>
            </a:cxnLst>
            <a:rect l="0" t="0" r="r" b="b"/>
            <a:pathLst>
              <a:path w="268" h="258">
                <a:moveTo>
                  <a:pt x="172" y="109"/>
                </a:moveTo>
                <a:cubicBezTo>
                  <a:pt x="171" y="106"/>
                  <a:pt x="170" y="104"/>
                  <a:pt x="169" y="102"/>
                </a:cubicBezTo>
                <a:cubicBezTo>
                  <a:pt x="180" y="35"/>
                  <a:pt x="180" y="35"/>
                  <a:pt x="180" y="35"/>
                </a:cubicBezTo>
                <a:cubicBezTo>
                  <a:pt x="180" y="33"/>
                  <a:pt x="178" y="30"/>
                  <a:pt x="176" y="30"/>
                </a:cubicBezTo>
                <a:cubicBezTo>
                  <a:pt x="176" y="30"/>
                  <a:pt x="176" y="30"/>
                  <a:pt x="176" y="30"/>
                </a:cubicBezTo>
                <a:cubicBezTo>
                  <a:pt x="173" y="29"/>
                  <a:pt x="171" y="30"/>
                  <a:pt x="170" y="33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6" y="100"/>
                  <a:pt x="143" y="105"/>
                  <a:pt x="143" y="111"/>
                </a:cubicBezTo>
                <a:cubicBezTo>
                  <a:pt x="143" y="119"/>
                  <a:pt x="149" y="125"/>
                  <a:pt x="157" y="125"/>
                </a:cubicBezTo>
                <a:cubicBezTo>
                  <a:pt x="159" y="125"/>
                  <a:pt x="160" y="125"/>
                  <a:pt x="162" y="125"/>
                </a:cubicBezTo>
                <a:cubicBezTo>
                  <a:pt x="202" y="146"/>
                  <a:pt x="202" y="146"/>
                  <a:pt x="202" y="146"/>
                </a:cubicBezTo>
                <a:cubicBezTo>
                  <a:pt x="205" y="147"/>
                  <a:pt x="207" y="146"/>
                  <a:pt x="209" y="144"/>
                </a:cubicBezTo>
                <a:cubicBezTo>
                  <a:pt x="209" y="144"/>
                  <a:pt x="209" y="144"/>
                  <a:pt x="209" y="144"/>
                </a:cubicBezTo>
                <a:cubicBezTo>
                  <a:pt x="210" y="142"/>
                  <a:pt x="210" y="139"/>
                  <a:pt x="208" y="137"/>
                </a:cubicBezTo>
                <a:lnTo>
                  <a:pt x="172" y="109"/>
                </a:lnTo>
                <a:close/>
                <a:moveTo>
                  <a:pt x="150" y="111"/>
                </a:moveTo>
                <a:cubicBezTo>
                  <a:pt x="150" y="107"/>
                  <a:pt x="153" y="103"/>
                  <a:pt x="157" y="103"/>
                </a:cubicBezTo>
                <a:cubicBezTo>
                  <a:pt x="161" y="103"/>
                  <a:pt x="165" y="107"/>
                  <a:pt x="165" y="111"/>
                </a:cubicBezTo>
                <a:cubicBezTo>
                  <a:pt x="165" y="115"/>
                  <a:pt x="161" y="118"/>
                  <a:pt x="157" y="118"/>
                </a:cubicBezTo>
                <a:cubicBezTo>
                  <a:pt x="153" y="118"/>
                  <a:pt x="150" y="115"/>
                  <a:pt x="150" y="111"/>
                </a:cubicBezTo>
                <a:close/>
                <a:moveTo>
                  <a:pt x="268" y="111"/>
                </a:moveTo>
                <a:cubicBezTo>
                  <a:pt x="268" y="160"/>
                  <a:pt x="236" y="202"/>
                  <a:pt x="191" y="216"/>
                </a:cubicBezTo>
                <a:cubicBezTo>
                  <a:pt x="191" y="200"/>
                  <a:pt x="191" y="200"/>
                  <a:pt x="191" y="200"/>
                </a:cubicBezTo>
                <a:cubicBezTo>
                  <a:pt x="227" y="187"/>
                  <a:pt x="253" y="152"/>
                  <a:pt x="253" y="111"/>
                </a:cubicBezTo>
                <a:cubicBezTo>
                  <a:pt x="253" y="58"/>
                  <a:pt x="210" y="15"/>
                  <a:pt x="157" y="15"/>
                </a:cubicBezTo>
                <a:cubicBezTo>
                  <a:pt x="104" y="15"/>
                  <a:pt x="61" y="58"/>
                  <a:pt x="61" y="111"/>
                </a:cubicBezTo>
                <a:cubicBezTo>
                  <a:pt x="61" y="116"/>
                  <a:pt x="62" y="121"/>
                  <a:pt x="63" y="126"/>
                </a:cubicBezTo>
                <a:cubicBezTo>
                  <a:pt x="47" y="126"/>
                  <a:pt x="47" y="126"/>
                  <a:pt x="47" y="126"/>
                </a:cubicBezTo>
                <a:cubicBezTo>
                  <a:pt x="47" y="121"/>
                  <a:pt x="46" y="116"/>
                  <a:pt x="46" y="111"/>
                </a:cubicBezTo>
                <a:cubicBezTo>
                  <a:pt x="46" y="49"/>
                  <a:pt x="96" y="0"/>
                  <a:pt x="157" y="0"/>
                </a:cubicBezTo>
                <a:cubicBezTo>
                  <a:pt x="218" y="0"/>
                  <a:pt x="268" y="49"/>
                  <a:pt x="268" y="111"/>
                </a:cubicBezTo>
                <a:close/>
                <a:moveTo>
                  <a:pt x="177" y="190"/>
                </a:moveTo>
                <a:cubicBezTo>
                  <a:pt x="142" y="156"/>
                  <a:pt x="142" y="156"/>
                  <a:pt x="142" y="156"/>
                </a:cubicBezTo>
                <a:cubicBezTo>
                  <a:pt x="140" y="154"/>
                  <a:pt x="137" y="152"/>
                  <a:pt x="134" y="152"/>
                </a:cubicBezTo>
                <a:cubicBezTo>
                  <a:pt x="117" y="152"/>
                  <a:pt x="117" y="152"/>
                  <a:pt x="117" y="152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17" y="141"/>
                  <a:pt x="113" y="137"/>
                  <a:pt x="108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4" y="137"/>
                  <a:pt x="0" y="141"/>
                  <a:pt x="0" y="146"/>
                </a:cubicBezTo>
                <a:cubicBezTo>
                  <a:pt x="0" y="204"/>
                  <a:pt x="0" y="204"/>
                  <a:pt x="0" y="204"/>
                </a:cubicBezTo>
                <a:cubicBezTo>
                  <a:pt x="180" y="204"/>
                  <a:pt x="180" y="204"/>
                  <a:pt x="180" y="204"/>
                </a:cubicBezTo>
                <a:cubicBezTo>
                  <a:pt x="180" y="198"/>
                  <a:pt x="180" y="198"/>
                  <a:pt x="180" y="198"/>
                </a:cubicBezTo>
                <a:cubicBezTo>
                  <a:pt x="180" y="195"/>
                  <a:pt x="179" y="192"/>
                  <a:pt x="177" y="190"/>
                </a:cubicBezTo>
                <a:close/>
                <a:moveTo>
                  <a:pt x="162" y="191"/>
                </a:moveTo>
                <a:cubicBezTo>
                  <a:pt x="129" y="191"/>
                  <a:pt x="129" y="191"/>
                  <a:pt x="129" y="191"/>
                </a:cubicBezTo>
                <a:cubicBezTo>
                  <a:pt x="128" y="191"/>
                  <a:pt x="127" y="190"/>
                  <a:pt x="127" y="189"/>
                </a:cubicBezTo>
                <a:cubicBezTo>
                  <a:pt x="127" y="164"/>
                  <a:pt x="127" y="164"/>
                  <a:pt x="127" y="164"/>
                </a:cubicBezTo>
                <a:cubicBezTo>
                  <a:pt x="127" y="163"/>
                  <a:pt x="128" y="162"/>
                  <a:pt x="129" y="162"/>
                </a:cubicBezTo>
                <a:cubicBezTo>
                  <a:pt x="135" y="162"/>
                  <a:pt x="135" y="162"/>
                  <a:pt x="135" y="162"/>
                </a:cubicBezTo>
                <a:cubicBezTo>
                  <a:pt x="136" y="163"/>
                  <a:pt x="136" y="163"/>
                  <a:pt x="136" y="163"/>
                </a:cubicBezTo>
                <a:cubicBezTo>
                  <a:pt x="163" y="188"/>
                  <a:pt x="163" y="188"/>
                  <a:pt x="163" y="188"/>
                </a:cubicBezTo>
                <a:cubicBezTo>
                  <a:pt x="164" y="189"/>
                  <a:pt x="163" y="191"/>
                  <a:pt x="162" y="191"/>
                </a:cubicBezTo>
                <a:close/>
                <a:moveTo>
                  <a:pt x="180" y="209"/>
                </a:moveTo>
                <a:cubicBezTo>
                  <a:pt x="180" y="228"/>
                  <a:pt x="180" y="228"/>
                  <a:pt x="180" y="228"/>
                </a:cubicBezTo>
                <a:cubicBezTo>
                  <a:pt x="180" y="233"/>
                  <a:pt x="176" y="237"/>
                  <a:pt x="171" y="237"/>
                </a:cubicBezTo>
                <a:cubicBezTo>
                  <a:pt x="162" y="237"/>
                  <a:pt x="162" y="237"/>
                  <a:pt x="162" y="237"/>
                </a:cubicBezTo>
                <a:cubicBezTo>
                  <a:pt x="160" y="225"/>
                  <a:pt x="150" y="216"/>
                  <a:pt x="138" y="216"/>
                </a:cubicBezTo>
                <a:cubicBezTo>
                  <a:pt x="126" y="216"/>
                  <a:pt x="117" y="225"/>
                  <a:pt x="115" y="237"/>
                </a:cubicBezTo>
                <a:cubicBezTo>
                  <a:pt x="68" y="237"/>
                  <a:pt x="68" y="237"/>
                  <a:pt x="68" y="237"/>
                </a:cubicBezTo>
                <a:cubicBezTo>
                  <a:pt x="66" y="225"/>
                  <a:pt x="56" y="216"/>
                  <a:pt x="44" y="216"/>
                </a:cubicBezTo>
                <a:cubicBezTo>
                  <a:pt x="32" y="216"/>
                  <a:pt x="22" y="225"/>
                  <a:pt x="21" y="237"/>
                </a:cubicBezTo>
                <a:cubicBezTo>
                  <a:pt x="9" y="237"/>
                  <a:pt x="9" y="237"/>
                  <a:pt x="9" y="237"/>
                </a:cubicBezTo>
                <a:cubicBezTo>
                  <a:pt x="4" y="237"/>
                  <a:pt x="0" y="233"/>
                  <a:pt x="0" y="228"/>
                </a:cubicBezTo>
                <a:cubicBezTo>
                  <a:pt x="0" y="209"/>
                  <a:pt x="0" y="209"/>
                  <a:pt x="0" y="209"/>
                </a:cubicBezTo>
                <a:lnTo>
                  <a:pt x="180" y="209"/>
                </a:lnTo>
                <a:close/>
                <a:moveTo>
                  <a:pt x="138" y="222"/>
                </a:moveTo>
                <a:cubicBezTo>
                  <a:pt x="129" y="222"/>
                  <a:pt x="120" y="230"/>
                  <a:pt x="120" y="240"/>
                </a:cubicBezTo>
                <a:cubicBezTo>
                  <a:pt x="120" y="250"/>
                  <a:pt x="129" y="258"/>
                  <a:pt x="138" y="258"/>
                </a:cubicBezTo>
                <a:cubicBezTo>
                  <a:pt x="148" y="258"/>
                  <a:pt x="156" y="250"/>
                  <a:pt x="156" y="240"/>
                </a:cubicBezTo>
                <a:cubicBezTo>
                  <a:pt x="156" y="230"/>
                  <a:pt x="148" y="222"/>
                  <a:pt x="138" y="222"/>
                </a:cubicBezTo>
                <a:close/>
                <a:moveTo>
                  <a:pt x="138" y="249"/>
                </a:moveTo>
                <a:cubicBezTo>
                  <a:pt x="133" y="249"/>
                  <a:pt x="129" y="245"/>
                  <a:pt x="129" y="240"/>
                </a:cubicBezTo>
                <a:cubicBezTo>
                  <a:pt x="129" y="235"/>
                  <a:pt x="133" y="231"/>
                  <a:pt x="138" y="231"/>
                </a:cubicBezTo>
                <a:cubicBezTo>
                  <a:pt x="143" y="231"/>
                  <a:pt x="147" y="235"/>
                  <a:pt x="147" y="240"/>
                </a:cubicBezTo>
                <a:cubicBezTo>
                  <a:pt x="147" y="245"/>
                  <a:pt x="143" y="249"/>
                  <a:pt x="138" y="249"/>
                </a:cubicBezTo>
                <a:close/>
                <a:moveTo>
                  <a:pt x="44" y="222"/>
                </a:moveTo>
                <a:cubicBezTo>
                  <a:pt x="34" y="222"/>
                  <a:pt x="26" y="230"/>
                  <a:pt x="26" y="240"/>
                </a:cubicBezTo>
                <a:cubicBezTo>
                  <a:pt x="26" y="250"/>
                  <a:pt x="34" y="258"/>
                  <a:pt x="44" y="258"/>
                </a:cubicBezTo>
                <a:cubicBezTo>
                  <a:pt x="54" y="258"/>
                  <a:pt x="62" y="250"/>
                  <a:pt x="62" y="240"/>
                </a:cubicBezTo>
                <a:cubicBezTo>
                  <a:pt x="62" y="230"/>
                  <a:pt x="54" y="222"/>
                  <a:pt x="44" y="222"/>
                </a:cubicBezTo>
                <a:close/>
                <a:moveTo>
                  <a:pt x="44" y="249"/>
                </a:moveTo>
                <a:cubicBezTo>
                  <a:pt x="39" y="249"/>
                  <a:pt x="35" y="245"/>
                  <a:pt x="35" y="240"/>
                </a:cubicBezTo>
                <a:cubicBezTo>
                  <a:pt x="35" y="235"/>
                  <a:pt x="39" y="231"/>
                  <a:pt x="44" y="231"/>
                </a:cubicBezTo>
                <a:cubicBezTo>
                  <a:pt x="49" y="231"/>
                  <a:pt x="53" y="235"/>
                  <a:pt x="53" y="240"/>
                </a:cubicBezTo>
                <a:cubicBezTo>
                  <a:pt x="53" y="245"/>
                  <a:pt x="49" y="249"/>
                  <a:pt x="44" y="249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50" name="Freeform 30"/>
          <p:cNvSpPr>
            <a:spLocks/>
          </p:cNvSpPr>
          <p:nvPr/>
        </p:nvSpPr>
        <p:spPr bwMode="auto">
          <a:xfrm>
            <a:off x="7312025" y="3885455"/>
            <a:ext cx="1123844" cy="1766400"/>
          </a:xfrm>
          <a:custGeom>
            <a:avLst/>
            <a:gdLst/>
            <a:ahLst/>
            <a:cxnLst>
              <a:cxn ang="0">
                <a:pos x="580" y="772"/>
              </a:cxn>
              <a:cxn ang="0">
                <a:pos x="580" y="344"/>
              </a:cxn>
              <a:cxn ang="0">
                <a:pos x="578" y="344"/>
              </a:cxn>
              <a:cxn ang="0">
                <a:pos x="578" y="0"/>
              </a:cxn>
              <a:cxn ang="0">
                <a:pos x="224" y="0"/>
              </a:cxn>
              <a:cxn ang="0">
                <a:pos x="30" y="366"/>
              </a:cxn>
              <a:cxn ang="0">
                <a:pos x="28" y="378"/>
              </a:cxn>
              <a:cxn ang="0">
                <a:pos x="33" y="772"/>
              </a:cxn>
              <a:cxn ang="0">
                <a:pos x="342" y="772"/>
              </a:cxn>
              <a:cxn ang="0">
                <a:pos x="342" y="830"/>
              </a:cxn>
              <a:cxn ang="0">
                <a:pos x="321" y="830"/>
              </a:cxn>
              <a:cxn ang="0">
                <a:pos x="369" y="912"/>
              </a:cxn>
              <a:cxn ang="0">
                <a:pos x="416" y="830"/>
              </a:cxn>
              <a:cxn ang="0">
                <a:pos x="396" y="830"/>
              </a:cxn>
              <a:cxn ang="0">
                <a:pos x="396" y="772"/>
              </a:cxn>
              <a:cxn ang="0">
                <a:pos x="580" y="772"/>
              </a:cxn>
            </a:cxnLst>
            <a:rect l="0" t="0" r="r" b="b"/>
            <a:pathLst>
              <a:path w="580" h="912">
                <a:moveTo>
                  <a:pt x="580" y="772"/>
                </a:moveTo>
                <a:cubicBezTo>
                  <a:pt x="580" y="344"/>
                  <a:pt x="580" y="344"/>
                  <a:pt x="580" y="344"/>
                </a:cubicBezTo>
                <a:cubicBezTo>
                  <a:pt x="578" y="344"/>
                  <a:pt x="578" y="344"/>
                  <a:pt x="578" y="344"/>
                </a:cubicBezTo>
                <a:cubicBezTo>
                  <a:pt x="578" y="0"/>
                  <a:pt x="578" y="0"/>
                  <a:pt x="578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146" y="88"/>
                  <a:pt x="67" y="208"/>
                  <a:pt x="30" y="366"/>
                </a:cubicBezTo>
                <a:cubicBezTo>
                  <a:pt x="28" y="378"/>
                  <a:pt x="28" y="378"/>
                  <a:pt x="28" y="378"/>
                </a:cubicBezTo>
                <a:cubicBezTo>
                  <a:pt x="3" y="490"/>
                  <a:pt x="0" y="621"/>
                  <a:pt x="33" y="772"/>
                </a:cubicBezTo>
                <a:cubicBezTo>
                  <a:pt x="342" y="772"/>
                  <a:pt x="342" y="772"/>
                  <a:pt x="342" y="772"/>
                </a:cubicBezTo>
                <a:cubicBezTo>
                  <a:pt x="342" y="830"/>
                  <a:pt x="342" y="830"/>
                  <a:pt x="342" y="830"/>
                </a:cubicBezTo>
                <a:cubicBezTo>
                  <a:pt x="321" y="830"/>
                  <a:pt x="321" y="830"/>
                  <a:pt x="321" y="830"/>
                </a:cubicBezTo>
                <a:cubicBezTo>
                  <a:pt x="369" y="912"/>
                  <a:pt x="369" y="912"/>
                  <a:pt x="369" y="912"/>
                </a:cubicBezTo>
                <a:cubicBezTo>
                  <a:pt x="416" y="830"/>
                  <a:pt x="416" y="830"/>
                  <a:pt x="416" y="830"/>
                </a:cubicBezTo>
                <a:cubicBezTo>
                  <a:pt x="396" y="830"/>
                  <a:pt x="396" y="830"/>
                  <a:pt x="396" y="830"/>
                </a:cubicBezTo>
                <a:cubicBezTo>
                  <a:pt x="396" y="772"/>
                  <a:pt x="396" y="772"/>
                  <a:pt x="396" y="772"/>
                </a:cubicBezTo>
                <a:lnTo>
                  <a:pt x="580" y="772"/>
                </a:lnTo>
                <a:close/>
              </a:path>
            </a:pathLst>
          </a:custGeom>
          <a:solidFill>
            <a:srgbClr val="D9737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51" name="Rectangle 31"/>
          <p:cNvSpPr>
            <a:spLocks noChangeArrowheads="1"/>
          </p:cNvSpPr>
          <p:nvPr/>
        </p:nvSpPr>
        <p:spPr bwMode="auto">
          <a:xfrm>
            <a:off x="7731811" y="4876800"/>
            <a:ext cx="3173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1F1F1"/>
                </a:solidFill>
                <a:latin typeface="+mj-lt"/>
                <a:ea typeface="Open Sans Light" pitchFamily="34" charset="0"/>
                <a:cs typeface="Open Sans Light" pitchFamily="34" charset="0"/>
              </a:rPr>
              <a:t>IDEA</a:t>
            </a:r>
            <a:endParaRPr lang="en-US" sz="1400" dirty="0">
              <a:latin typeface="+mj-lt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81952" name="Freeform 32"/>
          <p:cNvSpPr>
            <a:spLocks/>
          </p:cNvSpPr>
          <p:nvPr/>
        </p:nvSpPr>
        <p:spPr bwMode="auto">
          <a:xfrm>
            <a:off x="7732836" y="4386902"/>
            <a:ext cx="401912" cy="403173"/>
          </a:xfrm>
          <a:custGeom>
            <a:avLst/>
            <a:gdLst/>
            <a:ahLst/>
            <a:cxnLst>
              <a:cxn ang="0">
                <a:pos x="104" y="208"/>
              </a:cxn>
              <a:cxn ang="0">
                <a:pos x="208" y="104"/>
              </a:cxn>
              <a:cxn ang="0">
                <a:pos x="196" y="55"/>
              </a:cxn>
              <a:cxn ang="0">
                <a:pos x="194" y="55"/>
              </a:cxn>
              <a:cxn ang="0">
                <a:pos x="192" y="55"/>
              </a:cxn>
              <a:cxn ang="0">
                <a:pos x="179" y="54"/>
              </a:cxn>
              <a:cxn ang="0">
                <a:pos x="169" y="63"/>
              </a:cxn>
              <a:cxn ang="0">
                <a:pos x="181" y="104"/>
              </a:cxn>
              <a:cxn ang="0">
                <a:pos x="104" y="180"/>
              </a:cxn>
              <a:cxn ang="0">
                <a:pos x="28" y="104"/>
              </a:cxn>
              <a:cxn ang="0">
                <a:pos x="104" y="27"/>
              </a:cxn>
              <a:cxn ang="0">
                <a:pos x="145" y="39"/>
              </a:cxn>
              <a:cxn ang="0">
                <a:pos x="153" y="30"/>
              </a:cxn>
              <a:cxn ang="0">
                <a:pos x="152" y="15"/>
              </a:cxn>
              <a:cxn ang="0">
                <a:pos x="152" y="11"/>
              </a:cxn>
              <a:cxn ang="0">
                <a:pos x="104" y="0"/>
              </a:cxn>
              <a:cxn ang="0">
                <a:pos x="0" y="104"/>
              </a:cxn>
              <a:cxn ang="0">
                <a:pos x="104" y="208"/>
              </a:cxn>
            </a:cxnLst>
            <a:rect l="0" t="0" r="r" b="b"/>
            <a:pathLst>
              <a:path w="208" h="208">
                <a:moveTo>
                  <a:pt x="104" y="208"/>
                </a:moveTo>
                <a:cubicBezTo>
                  <a:pt x="162" y="208"/>
                  <a:pt x="208" y="161"/>
                  <a:pt x="208" y="104"/>
                </a:cubicBezTo>
                <a:cubicBezTo>
                  <a:pt x="208" y="86"/>
                  <a:pt x="204" y="69"/>
                  <a:pt x="196" y="55"/>
                </a:cubicBezTo>
                <a:cubicBezTo>
                  <a:pt x="195" y="55"/>
                  <a:pt x="194" y="55"/>
                  <a:pt x="194" y="55"/>
                </a:cubicBezTo>
                <a:cubicBezTo>
                  <a:pt x="193" y="55"/>
                  <a:pt x="193" y="55"/>
                  <a:pt x="192" y="55"/>
                </a:cubicBezTo>
                <a:cubicBezTo>
                  <a:pt x="179" y="54"/>
                  <a:pt x="179" y="54"/>
                  <a:pt x="179" y="54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77" y="75"/>
                  <a:pt x="181" y="89"/>
                  <a:pt x="181" y="104"/>
                </a:cubicBezTo>
                <a:cubicBezTo>
                  <a:pt x="181" y="146"/>
                  <a:pt x="147" y="180"/>
                  <a:pt x="104" y="180"/>
                </a:cubicBezTo>
                <a:cubicBezTo>
                  <a:pt x="62" y="180"/>
                  <a:pt x="28" y="146"/>
                  <a:pt x="28" y="104"/>
                </a:cubicBezTo>
                <a:cubicBezTo>
                  <a:pt x="28" y="61"/>
                  <a:pt x="62" y="27"/>
                  <a:pt x="104" y="27"/>
                </a:cubicBezTo>
                <a:cubicBezTo>
                  <a:pt x="119" y="27"/>
                  <a:pt x="133" y="31"/>
                  <a:pt x="145" y="39"/>
                </a:cubicBezTo>
                <a:cubicBezTo>
                  <a:pt x="153" y="30"/>
                  <a:pt x="153" y="30"/>
                  <a:pt x="153" y="30"/>
                </a:cubicBezTo>
                <a:cubicBezTo>
                  <a:pt x="152" y="15"/>
                  <a:pt x="152" y="15"/>
                  <a:pt x="152" y="15"/>
                </a:cubicBezTo>
                <a:cubicBezTo>
                  <a:pt x="152" y="14"/>
                  <a:pt x="152" y="12"/>
                  <a:pt x="152" y="11"/>
                </a:cubicBezTo>
                <a:cubicBezTo>
                  <a:pt x="138" y="4"/>
                  <a:pt x="121" y="0"/>
                  <a:pt x="104" y="0"/>
                </a:cubicBezTo>
                <a:cubicBezTo>
                  <a:pt x="47" y="0"/>
                  <a:pt x="0" y="46"/>
                  <a:pt x="0" y="104"/>
                </a:cubicBezTo>
                <a:cubicBezTo>
                  <a:pt x="0" y="161"/>
                  <a:pt x="47" y="208"/>
                  <a:pt x="104" y="208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53" name="Freeform 33"/>
          <p:cNvSpPr>
            <a:spLocks/>
          </p:cNvSpPr>
          <p:nvPr/>
        </p:nvSpPr>
        <p:spPr bwMode="auto">
          <a:xfrm>
            <a:off x="7834890" y="4487694"/>
            <a:ext cx="197806" cy="199066"/>
          </a:xfrm>
          <a:custGeom>
            <a:avLst/>
            <a:gdLst/>
            <a:ahLst/>
            <a:cxnLst>
              <a:cxn ang="0">
                <a:pos x="51" y="25"/>
              </a:cxn>
              <a:cxn ang="0">
                <a:pos x="53" y="25"/>
              </a:cxn>
              <a:cxn ang="0">
                <a:pos x="73" y="6"/>
              </a:cxn>
              <a:cxn ang="0">
                <a:pos x="73" y="5"/>
              </a:cxn>
              <a:cxn ang="0">
                <a:pos x="51" y="0"/>
              </a:cxn>
              <a:cxn ang="0">
                <a:pos x="0" y="52"/>
              </a:cxn>
              <a:cxn ang="0">
                <a:pos x="51" y="103"/>
              </a:cxn>
              <a:cxn ang="0">
                <a:pos x="102" y="52"/>
              </a:cxn>
              <a:cxn ang="0">
                <a:pos x="98" y="30"/>
              </a:cxn>
              <a:cxn ang="0">
                <a:pos x="97" y="30"/>
              </a:cxn>
              <a:cxn ang="0">
                <a:pos x="78" y="50"/>
              </a:cxn>
              <a:cxn ang="0">
                <a:pos x="78" y="52"/>
              </a:cxn>
              <a:cxn ang="0">
                <a:pos x="51" y="79"/>
              </a:cxn>
              <a:cxn ang="0">
                <a:pos x="24" y="52"/>
              </a:cxn>
              <a:cxn ang="0">
                <a:pos x="51" y="25"/>
              </a:cxn>
            </a:cxnLst>
            <a:rect l="0" t="0" r="r" b="b"/>
            <a:pathLst>
              <a:path w="102" h="103">
                <a:moveTo>
                  <a:pt x="51" y="25"/>
                </a:moveTo>
                <a:cubicBezTo>
                  <a:pt x="52" y="25"/>
                  <a:pt x="53" y="25"/>
                  <a:pt x="53" y="25"/>
                </a:cubicBezTo>
                <a:cubicBezTo>
                  <a:pt x="73" y="6"/>
                  <a:pt x="73" y="6"/>
                  <a:pt x="73" y="6"/>
                </a:cubicBezTo>
                <a:cubicBezTo>
                  <a:pt x="73" y="5"/>
                  <a:pt x="73" y="5"/>
                  <a:pt x="73" y="5"/>
                </a:cubicBezTo>
                <a:cubicBezTo>
                  <a:pt x="66" y="2"/>
                  <a:pt x="59" y="0"/>
                  <a:pt x="51" y="0"/>
                </a:cubicBezTo>
                <a:cubicBezTo>
                  <a:pt x="23" y="0"/>
                  <a:pt x="0" y="23"/>
                  <a:pt x="0" y="52"/>
                </a:cubicBezTo>
                <a:cubicBezTo>
                  <a:pt x="0" y="80"/>
                  <a:pt x="23" y="103"/>
                  <a:pt x="51" y="103"/>
                </a:cubicBezTo>
                <a:cubicBezTo>
                  <a:pt x="80" y="103"/>
                  <a:pt x="102" y="80"/>
                  <a:pt x="102" y="52"/>
                </a:cubicBezTo>
                <a:cubicBezTo>
                  <a:pt x="102" y="44"/>
                  <a:pt x="101" y="37"/>
                  <a:pt x="98" y="30"/>
                </a:cubicBezTo>
                <a:cubicBezTo>
                  <a:pt x="97" y="30"/>
                  <a:pt x="97" y="30"/>
                  <a:pt x="97" y="30"/>
                </a:cubicBezTo>
                <a:cubicBezTo>
                  <a:pt x="78" y="50"/>
                  <a:pt x="78" y="50"/>
                  <a:pt x="78" y="50"/>
                </a:cubicBezTo>
                <a:cubicBezTo>
                  <a:pt x="78" y="50"/>
                  <a:pt x="78" y="51"/>
                  <a:pt x="78" y="52"/>
                </a:cubicBezTo>
                <a:cubicBezTo>
                  <a:pt x="78" y="67"/>
                  <a:pt x="66" y="79"/>
                  <a:pt x="51" y="79"/>
                </a:cubicBezTo>
                <a:cubicBezTo>
                  <a:pt x="36" y="79"/>
                  <a:pt x="24" y="67"/>
                  <a:pt x="24" y="52"/>
                </a:cubicBezTo>
                <a:cubicBezTo>
                  <a:pt x="24" y="37"/>
                  <a:pt x="36" y="25"/>
                  <a:pt x="51" y="25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54" name="Freeform 34"/>
          <p:cNvSpPr>
            <a:spLocks/>
          </p:cNvSpPr>
          <p:nvPr/>
        </p:nvSpPr>
        <p:spPr bwMode="auto">
          <a:xfrm>
            <a:off x="7934424" y="4340286"/>
            <a:ext cx="245683" cy="246943"/>
          </a:xfrm>
          <a:custGeom>
            <a:avLst/>
            <a:gdLst/>
            <a:ahLst/>
            <a:cxnLst>
              <a:cxn ang="0">
                <a:pos x="107" y="35"/>
              </a:cxn>
              <a:cxn ang="0">
                <a:pos x="114" y="29"/>
              </a:cxn>
              <a:cxn ang="0">
                <a:pos x="114" y="19"/>
              </a:cxn>
              <a:cxn ang="0">
                <a:pos x="109" y="14"/>
              </a:cxn>
              <a:cxn ang="0">
                <a:pos x="104" y="12"/>
              </a:cxn>
              <a:cxn ang="0">
                <a:pos x="99" y="14"/>
              </a:cxn>
              <a:cxn ang="0">
                <a:pos x="92" y="21"/>
              </a:cxn>
              <a:cxn ang="0">
                <a:pos x="91" y="3"/>
              </a:cxn>
              <a:cxn ang="0">
                <a:pos x="88" y="0"/>
              </a:cxn>
              <a:cxn ang="0">
                <a:pos x="87" y="1"/>
              </a:cxn>
              <a:cxn ang="0">
                <a:pos x="59" y="29"/>
              </a:cxn>
              <a:cxn ang="0">
                <a:pos x="55" y="38"/>
              </a:cxn>
              <a:cxn ang="0">
                <a:pos x="55" y="39"/>
              </a:cxn>
              <a:cxn ang="0">
                <a:pos x="57" y="57"/>
              </a:cxn>
              <a:cxn ang="0">
                <a:pos x="47" y="67"/>
              </a:cxn>
              <a:cxn ang="0">
                <a:pos x="29" y="85"/>
              </a:cxn>
              <a:cxn ang="0">
                <a:pos x="28" y="85"/>
              </a:cxn>
              <a:cxn ang="0">
                <a:pos x="11" y="103"/>
              </a:cxn>
              <a:cxn ang="0">
                <a:pos x="3" y="111"/>
              </a:cxn>
              <a:cxn ang="0">
                <a:pos x="1" y="114"/>
              </a:cxn>
              <a:cxn ang="0">
                <a:pos x="1" y="121"/>
              </a:cxn>
              <a:cxn ang="0">
                <a:pos x="7" y="127"/>
              </a:cxn>
              <a:cxn ang="0">
                <a:pos x="7" y="127"/>
              </a:cxn>
              <a:cxn ang="0">
                <a:pos x="13" y="127"/>
              </a:cxn>
              <a:cxn ang="0">
                <a:pos x="17" y="125"/>
              </a:cxn>
              <a:cxn ang="0">
                <a:pos x="72" y="70"/>
              </a:cxn>
              <a:cxn ang="0">
                <a:pos x="88" y="72"/>
              </a:cxn>
              <a:cxn ang="0">
                <a:pos x="89" y="72"/>
              </a:cxn>
              <a:cxn ang="0">
                <a:pos x="90" y="72"/>
              </a:cxn>
              <a:cxn ang="0">
                <a:pos x="98" y="68"/>
              </a:cxn>
              <a:cxn ang="0">
                <a:pos x="126" y="40"/>
              </a:cxn>
              <a:cxn ang="0">
                <a:pos x="124" y="36"/>
              </a:cxn>
              <a:cxn ang="0">
                <a:pos x="107" y="35"/>
              </a:cxn>
            </a:cxnLst>
            <a:rect l="0" t="0" r="r" b="b"/>
            <a:pathLst>
              <a:path w="127" h="127">
                <a:moveTo>
                  <a:pt x="107" y="35"/>
                </a:moveTo>
                <a:cubicBezTo>
                  <a:pt x="114" y="29"/>
                  <a:pt x="114" y="29"/>
                  <a:pt x="114" y="29"/>
                </a:cubicBezTo>
                <a:cubicBezTo>
                  <a:pt x="116" y="26"/>
                  <a:pt x="116" y="21"/>
                  <a:pt x="114" y="19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8" y="13"/>
                  <a:pt x="106" y="12"/>
                  <a:pt x="104" y="12"/>
                </a:cubicBezTo>
                <a:cubicBezTo>
                  <a:pt x="102" y="12"/>
                  <a:pt x="101" y="13"/>
                  <a:pt x="99" y="14"/>
                </a:cubicBezTo>
                <a:cubicBezTo>
                  <a:pt x="92" y="21"/>
                  <a:pt x="92" y="21"/>
                  <a:pt x="92" y="21"/>
                </a:cubicBezTo>
                <a:cubicBezTo>
                  <a:pt x="91" y="3"/>
                  <a:pt x="91" y="3"/>
                  <a:pt x="91" y="3"/>
                </a:cubicBezTo>
                <a:cubicBezTo>
                  <a:pt x="91" y="1"/>
                  <a:pt x="89" y="0"/>
                  <a:pt x="88" y="0"/>
                </a:cubicBezTo>
                <a:cubicBezTo>
                  <a:pt x="88" y="0"/>
                  <a:pt x="87" y="1"/>
                  <a:pt x="87" y="1"/>
                </a:cubicBezTo>
                <a:cubicBezTo>
                  <a:pt x="59" y="29"/>
                  <a:pt x="59" y="29"/>
                  <a:pt x="59" y="29"/>
                </a:cubicBezTo>
                <a:cubicBezTo>
                  <a:pt x="56" y="31"/>
                  <a:pt x="55" y="35"/>
                  <a:pt x="55" y="38"/>
                </a:cubicBezTo>
                <a:cubicBezTo>
                  <a:pt x="55" y="39"/>
                  <a:pt x="55" y="39"/>
                  <a:pt x="55" y="39"/>
                </a:cubicBezTo>
                <a:cubicBezTo>
                  <a:pt x="57" y="57"/>
                  <a:pt x="57" y="57"/>
                  <a:pt x="57" y="57"/>
                </a:cubicBezTo>
                <a:cubicBezTo>
                  <a:pt x="47" y="67"/>
                  <a:pt x="47" y="67"/>
                  <a:pt x="47" y="67"/>
                </a:cubicBezTo>
                <a:cubicBezTo>
                  <a:pt x="29" y="85"/>
                  <a:pt x="29" y="85"/>
                  <a:pt x="29" y="85"/>
                </a:cubicBezTo>
                <a:cubicBezTo>
                  <a:pt x="28" y="85"/>
                  <a:pt x="28" y="85"/>
                  <a:pt x="28" y="85"/>
                </a:cubicBezTo>
                <a:cubicBezTo>
                  <a:pt x="11" y="103"/>
                  <a:pt x="11" y="103"/>
                  <a:pt x="11" y="103"/>
                </a:cubicBezTo>
                <a:cubicBezTo>
                  <a:pt x="3" y="111"/>
                  <a:pt x="3" y="111"/>
                  <a:pt x="3" y="111"/>
                </a:cubicBezTo>
                <a:cubicBezTo>
                  <a:pt x="2" y="112"/>
                  <a:pt x="1" y="113"/>
                  <a:pt x="1" y="114"/>
                </a:cubicBezTo>
                <a:cubicBezTo>
                  <a:pt x="1" y="121"/>
                  <a:pt x="1" y="121"/>
                  <a:pt x="1" y="121"/>
                </a:cubicBezTo>
                <a:cubicBezTo>
                  <a:pt x="0" y="124"/>
                  <a:pt x="3" y="127"/>
                  <a:pt x="7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13" y="127"/>
                  <a:pt x="13" y="127"/>
                  <a:pt x="13" y="127"/>
                </a:cubicBezTo>
                <a:cubicBezTo>
                  <a:pt x="15" y="127"/>
                  <a:pt x="16" y="126"/>
                  <a:pt x="17" y="125"/>
                </a:cubicBezTo>
                <a:cubicBezTo>
                  <a:pt x="72" y="70"/>
                  <a:pt x="72" y="70"/>
                  <a:pt x="72" y="70"/>
                </a:cubicBezTo>
                <a:cubicBezTo>
                  <a:pt x="88" y="72"/>
                  <a:pt x="88" y="72"/>
                  <a:pt x="88" y="72"/>
                </a:cubicBezTo>
                <a:cubicBezTo>
                  <a:pt x="89" y="72"/>
                  <a:pt x="89" y="72"/>
                  <a:pt x="89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3" y="72"/>
                  <a:pt x="96" y="70"/>
                  <a:pt x="98" y="68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7" y="39"/>
                  <a:pt x="126" y="36"/>
                  <a:pt x="124" y="36"/>
                </a:cubicBezTo>
                <a:lnTo>
                  <a:pt x="107" y="35"/>
                </a:ln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55" name="Freeform 35"/>
          <p:cNvSpPr>
            <a:spLocks/>
          </p:cNvSpPr>
          <p:nvPr/>
        </p:nvSpPr>
        <p:spPr bwMode="auto">
          <a:xfrm>
            <a:off x="8988972" y="5135290"/>
            <a:ext cx="1831915" cy="1036910"/>
          </a:xfrm>
          <a:custGeom>
            <a:avLst/>
            <a:gdLst/>
            <a:ahLst/>
            <a:cxnLst>
              <a:cxn ang="0">
                <a:pos x="812" y="171"/>
              </a:cxn>
              <a:cxn ang="0">
                <a:pos x="820" y="137"/>
              </a:cxn>
              <a:cxn ang="0">
                <a:pos x="288" y="137"/>
              </a:cxn>
              <a:cxn ang="0">
                <a:pos x="268" y="137"/>
              </a:cxn>
              <a:cxn ang="0">
                <a:pos x="156" y="137"/>
              </a:cxn>
              <a:cxn ang="0">
                <a:pos x="156" y="83"/>
              </a:cxn>
              <a:cxn ang="0">
                <a:pos x="176" y="83"/>
              </a:cxn>
              <a:cxn ang="0">
                <a:pos x="129" y="0"/>
              </a:cxn>
              <a:cxn ang="0">
                <a:pos x="81" y="83"/>
              </a:cxn>
              <a:cxn ang="0">
                <a:pos x="102" y="83"/>
              </a:cxn>
              <a:cxn ang="0">
                <a:pos x="102" y="137"/>
              </a:cxn>
              <a:cxn ang="0">
                <a:pos x="0" y="137"/>
              </a:cxn>
              <a:cxn ang="0">
                <a:pos x="0" y="536"/>
              </a:cxn>
              <a:cxn ang="0">
                <a:pos x="244" y="527"/>
              </a:cxn>
              <a:cxn ang="0">
                <a:pos x="268" y="526"/>
              </a:cxn>
              <a:cxn ang="0">
                <a:pos x="673" y="448"/>
              </a:cxn>
              <a:cxn ang="0">
                <a:pos x="932" y="411"/>
              </a:cxn>
              <a:cxn ang="0">
                <a:pos x="812" y="171"/>
              </a:cxn>
            </a:cxnLst>
            <a:rect l="0" t="0" r="r" b="b"/>
            <a:pathLst>
              <a:path w="946" h="536">
                <a:moveTo>
                  <a:pt x="812" y="171"/>
                </a:moveTo>
                <a:cubicBezTo>
                  <a:pt x="815" y="160"/>
                  <a:pt x="818" y="148"/>
                  <a:pt x="820" y="137"/>
                </a:cubicBezTo>
                <a:cubicBezTo>
                  <a:pt x="288" y="137"/>
                  <a:pt x="288" y="137"/>
                  <a:pt x="288" y="137"/>
                </a:cubicBezTo>
                <a:cubicBezTo>
                  <a:pt x="268" y="137"/>
                  <a:pt x="268" y="137"/>
                  <a:pt x="268" y="137"/>
                </a:cubicBezTo>
                <a:cubicBezTo>
                  <a:pt x="156" y="137"/>
                  <a:pt x="156" y="137"/>
                  <a:pt x="156" y="137"/>
                </a:cubicBezTo>
                <a:cubicBezTo>
                  <a:pt x="156" y="83"/>
                  <a:pt x="156" y="83"/>
                  <a:pt x="156" y="83"/>
                </a:cubicBezTo>
                <a:cubicBezTo>
                  <a:pt x="176" y="83"/>
                  <a:pt x="176" y="83"/>
                  <a:pt x="176" y="83"/>
                </a:cubicBezTo>
                <a:cubicBezTo>
                  <a:pt x="129" y="0"/>
                  <a:pt x="129" y="0"/>
                  <a:pt x="129" y="0"/>
                </a:cubicBezTo>
                <a:cubicBezTo>
                  <a:pt x="81" y="83"/>
                  <a:pt x="81" y="83"/>
                  <a:pt x="81" y="83"/>
                </a:cubicBezTo>
                <a:cubicBezTo>
                  <a:pt x="102" y="83"/>
                  <a:pt x="102" y="83"/>
                  <a:pt x="102" y="83"/>
                </a:cubicBezTo>
                <a:cubicBezTo>
                  <a:pt x="102" y="137"/>
                  <a:pt x="102" y="137"/>
                  <a:pt x="102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536"/>
                  <a:pt x="0" y="536"/>
                  <a:pt x="0" y="536"/>
                </a:cubicBezTo>
                <a:cubicBezTo>
                  <a:pt x="87" y="536"/>
                  <a:pt x="175" y="532"/>
                  <a:pt x="244" y="527"/>
                </a:cubicBezTo>
                <a:cubicBezTo>
                  <a:pt x="268" y="526"/>
                  <a:pt x="268" y="526"/>
                  <a:pt x="268" y="526"/>
                </a:cubicBezTo>
                <a:cubicBezTo>
                  <a:pt x="554" y="502"/>
                  <a:pt x="673" y="448"/>
                  <a:pt x="673" y="448"/>
                </a:cubicBezTo>
                <a:cubicBezTo>
                  <a:pt x="673" y="448"/>
                  <a:pt x="918" y="439"/>
                  <a:pt x="932" y="411"/>
                </a:cubicBezTo>
                <a:cubicBezTo>
                  <a:pt x="946" y="384"/>
                  <a:pt x="812" y="171"/>
                  <a:pt x="812" y="171"/>
                </a:cubicBezTo>
                <a:close/>
              </a:path>
            </a:pathLst>
          </a:custGeom>
          <a:solidFill>
            <a:srgbClr val="F6921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56" name="Freeform 36"/>
          <p:cNvSpPr>
            <a:spLocks noEditPoints="1"/>
          </p:cNvSpPr>
          <p:nvPr/>
        </p:nvSpPr>
        <p:spPr bwMode="auto">
          <a:xfrm>
            <a:off x="9266153" y="5670754"/>
            <a:ext cx="328837" cy="330098"/>
          </a:xfrm>
          <a:custGeom>
            <a:avLst/>
            <a:gdLst/>
            <a:ahLst/>
            <a:cxnLst>
              <a:cxn ang="0">
                <a:pos x="151" y="68"/>
              </a:cxn>
              <a:cxn ang="0">
                <a:pos x="143" y="57"/>
              </a:cxn>
              <a:cxn ang="0">
                <a:pos x="150" y="44"/>
              </a:cxn>
              <a:cxn ang="0">
                <a:pos x="140" y="20"/>
              </a:cxn>
              <a:cxn ang="0">
                <a:pos x="125" y="20"/>
              </a:cxn>
              <a:cxn ang="0">
                <a:pos x="116" y="28"/>
              </a:cxn>
              <a:cxn ang="0">
                <a:pos x="106" y="24"/>
              </a:cxn>
              <a:cxn ang="0">
                <a:pos x="102" y="10"/>
              </a:cxn>
              <a:cxn ang="0">
                <a:pos x="78" y="0"/>
              </a:cxn>
              <a:cxn ang="0">
                <a:pos x="68" y="19"/>
              </a:cxn>
              <a:cxn ang="0">
                <a:pos x="57" y="27"/>
              </a:cxn>
              <a:cxn ang="0">
                <a:pos x="50" y="26"/>
              </a:cxn>
              <a:cxn ang="0">
                <a:pos x="37" y="17"/>
              </a:cxn>
              <a:cxn ang="0">
                <a:pos x="20" y="30"/>
              </a:cxn>
              <a:cxn ang="0">
                <a:pos x="20" y="44"/>
              </a:cxn>
              <a:cxn ang="0">
                <a:pos x="27" y="57"/>
              </a:cxn>
              <a:cxn ang="0">
                <a:pos x="19" y="68"/>
              </a:cxn>
              <a:cxn ang="0">
                <a:pos x="0" y="78"/>
              </a:cxn>
              <a:cxn ang="0">
                <a:pos x="11" y="102"/>
              </a:cxn>
              <a:cxn ang="0">
                <a:pos x="24" y="106"/>
              </a:cxn>
              <a:cxn ang="0">
                <a:pos x="26" y="120"/>
              </a:cxn>
              <a:cxn ang="0">
                <a:pos x="20" y="140"/>
              </a:cxn>
              <a:cxn ang="0">
                <a:pos x="37" y="153"/>
              </a:cxn>
              <a:cxn ang="0">
                <a:pos x="50" y="144"/>
              </a:cxn>
              <a:cxn ang="0">
                <a:pos x="57" y="143"/>
              </a:cxn>
              <a:cxn ang="0">
                <a:pos x="68" y="151"/>
              </a:cxn>
              <a:cxn ang="0">
                <a:pos x="78" y="170"/>
              </a:cxn>
              <a:cxn ang="0">
                <a:pos x="102" y="159"/>
              </a:cxn>
              <a:cxn ang="0">
                <a:pos x="106" y="146"/>
              </a:cxn>
              <a:cxn ang="0">
                <a:pos x="116" y="142"/>
              </a:cxn>
              <a:cxn ang="0">
                <a:pos x="125" y="149"/>
              </a:cxn>
              <a:cxn ang="0">
                <a:pos x="140" y="149"/>
              </a:cxn>
              <a:cxn ang="0">
                <a:pos x="150" y="125"/>
              </a:cxn>
              <a:cxn ang="0">
                <a:pos x="143" y="113"/>
              </a:cxn>
              <a:cxn ang="0">
                <a:pos x="151" y="102"/>
              </a:cxn>
              <a:cxn ang="0">
                <a:pos x="170" y="92"/>
              </a:cxn>
              <a:cxn ang="0">
                <a:pos x="159" y="68"/>
              </a:cxn>
              <a:cxn ang="0">
                <a:pos x="85" y="115"/>
              </a:cxn>
              <a:cxn ang="0">
                <a:pos x="85" y="54"/>
              </a:cxn>
            </a:cxnLst>
            <a:rect l="0" t="0" r="r" b="b"/>
            <a:pathLst>
              <a:path w="170" h="170">
                <a:moveTo>
                  <a:pt x="159" y="68"/>
                </a:moveTo>
                <a:cubicBezTo>
                  <a:pt x="151" y="68"/>
                  <a:pt x="151" y="68"/>
                  <a:pt x="151" y="68"/>
                </a:cubicBezTo>
                <a:cubicBezTo>
                  <a:pt x="149" y="68"/>
                  <a:pt x="146" y="66"/>
                  <a:pt x="146" y="64"/>
                </a:cubicBezTo>
                <a:cubicBezTo>
                  <a:pt x="145" y="61"/>
                  <a:pt x="144" y="59"/>
                  <a:pt x="143" y="57"/>
                </a:cubicBezTo>
                <a:cubicBezTo>
                  <a:pt x="142" y="55"/>
                  <a:pt x="142" y="52"/>
                  <a:pt x="144" y="50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154" y="40"/>
                  <a:pt x="154" y="34"/>
                  <a:pt x="150" y="30"/>
                </a:cubicBezTo>
                <a:cubicBezTo>
                  <a:pt x="140" y="20"/>
                  <a:pt x="140" y="20"/>
                  <a:pt x="140" y="20"/>
                </a:cubicBezTo>
                <a:cubicBezTo>
                  <a:pt x="138" y="18"/>
                  <a:pt x="136" y="17"/>
                  <a:pt x="133" y="17"/>
                </a:cubicBezTo>
                <a:cubicBezTo>
                  <a:pt x="130" y="17"/>
                  <a:pt x="127" y="18"/>
                  <a:pt x="125" y="20"/>
                </a:cubicBezTo>
                <a:cubicBezTo>
                  <a:pt x="120" y="26"/>
                  <a:pt x="120" y="26"/>
                  <a:pt x="120" y="26"/>
                </a:cubicBezTo>
                <a:cubicBezTo>
                  <a:pt x="119" y="27"/>
                  <a:pt x="117" y="28"/>
                  <a:pt x="116" y="28"/>
                </a:cubicBezTo>
                <a:cubicBezTo>
                  <a:pt x="115" y="28"/>
                  <a:pt x="114" y="27"/>
                  <a:pt x="113" y="27"/>
                </a:cubicBezTo>
                <a:cubicBezTo>
                  <a:pt x="111" y="26"/>
                  <a:pt x="108" y="25"/>
                  <a:pt x="106" y="24"/>
                </a:cubicBezTo>
                <a:cubicBezTo>
                  <a:pt x="104" y="23"/>
                  <a:pt x="102" y="21"/>
                  <a:pt x="102" y="19"/>
                </a:cubicBezTo>
                <a:cubicBezTo>
                  <a:pt x="102" y="10"/>
                  <a:pt x="102" y="10"/>
                  <a:pt x="102" y="10"/>
                </a:cubicBezTo>
                <a:cubicBezTo>
                  <a:pt x="102" y="5"/>
                  <a:pt x="97" y="0"/>
                  <a:pt x="92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3" y="0"/>
                  <a:pt x="68" y="5"/>
                  <a:pt x="68" y="10"/>
                </a:cubicBezTo>
                <a:cubicBezTo>
                  <a:pt x="68" y="19"/>
                  <a:pt x="68" y="19"/>
                  <a:pt x="68" y="19"/>
                </a:cubicBezTo>
                <a:cubicBezTo>
                  <a:pt x="68" y="21"/>
                  <a:pt x="66" y="23"/>
                  <a:pt x="64" y="24"/>
                </a:cubicBezTo>
                <a:cubicBezTo>
                  <a:pt x="61" y="25"/>
                  <a:pt x="59" y="26"/>
                  <a:pt x="57" y="27"/>
                </a:cubicBezTo>
                <a:cubicBezTo>
                  <a:pt x="56" y="27"/>
                  <a:pt x="55" y="28"/>
                  <a:pt x="54" y="28"/>
                </a:cubicBezTo>
                <a:cubicBezTo>
                  <a:pt x="53" y="28"/>
                  <a:pt x="51" y="27"/>
                  <a:pt x="50" y="26"/>
                </a:cubicBezTo>
                <a:cubicBezTo>
                  <a:pt x="44" y="20"/>
                  <a:pt x="44" y="20"/>
                  <a:pt x="44" y="20"/>
                </a:cubicBezTo>
                <a:cubicBezTo>
                  <a:pt x="42" y="18"/>
                  <a:pt x="40" y="17"/>
                  <a:pt x="37" y="17"/>
                </a:cubicBezTo>
                <a:cubicBezTo>
                  <a:pt x="34" y="17"/>
                  <a:pt x="32" y="18"/>
                  <a:pt x="30" y="20"/>
                </a:cubicBezTo>
                <a:cubicBezTo>
                  <a:pt x="20" y="30"/>
                  <a:pt x="20" y="30"/>
                  <a:pt x="20" y="30"/>
                </a:cubicBezTo>
                <a:cubicBezTo>
                  <a:pt x="18" y="32"/>
                  <a:pt x="17" y="34"/>
                  <a:pt x="17" y="37"/>
                </a:cubicBezTo>
                <a:cubicBezTo>
                  <a:pt x="17" y="40"/>
                  <a:pt x="18" y="42"/>
                  <a:pt x="20" y="44"/>
                </a:cubicBezTo>
                <a:cubicBezTo>
                  <a:pt x="26" y="50"/>
                  <a:pt x="26" y="50"/>
                  <a:pt x="26" y="50"/>
                </a:cubicBezTo>
                <a:cubicBezTo>
                  <a:pt x="28" y="52"/>
                  <a:pt x="28" y="55"/>
                  <a:pt x="27" y="57"/>
                </a:cubicBezTo>
                <a:cubicBezTo>
                  <a:pt x="26" y="59"/>
                  <a:pt x="25" y="61"/>
                  <a:pt x="24" y="64"/>
                </a:cubicBezTo>
                <a:cubicBezTo>
                  <a:pt x="23" y="66"/>
                  <a:pt x="21" y="68"/>
                  <a:pt x="19" y="68"/>
                </a:cubicBezTo>
                <a:cubicBezTo>
                  <a:pt x="11" y="68"/>
                  <a:pt x="11" y="68"/>
                  <a:pt x="11" y="68"/>
                </a:cubicBezTo>
                <a:cubicBezTo>
                  <a:pt x="5" y="68"/>
                  <a:pt x="0" y="73"/>
                  <a:pt x="0" y="78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7"/>
                  <a:pt x="5" y="102"/>
                  <a:pt x="11" y="102"/>
                </a:cubicBezTo>
                <a:cubicBezTo>
                  <a:pt x="19" y="102"/>
                  <a:pt x="19" y="102"/>
                  <a:pt x="19" y="102"/>
                </a:cubicBezTo>
                <a:cubicBezTo>
                  <a:pt x="21" y="102"/>
                  <a:pt x="23" y="104"/>
                  <a:pt x="24" y="106"/>
                </a:cubicBezTo>
                <a:cubicBezTo>
                  <a:pt x="25" y="108"/>
                  <a:pt x="26" y="111"/>
                  <a:pt x="27" y="113"/>
                </a:cubicBezTo>
                <a:cubicBezTo>
                  <a:pt x="28" y="115"/>
                  <a:pt x="28" y="118"/>
                  <a:pt x="26" y="120"/>
                </a:cubicBezTo>
                <a:cubicBezTo>
                  <a:pt x="20" y="125"/>
                  <a:pt x="20" y="125"/>
                  <a:pt x="20" y="125"/>
                </a:cubicBezTo>
                <a:cubicBezTo>
                  <a:pt x="16" y="129"/>
                  <a:pt x="16" y="136"/>
                  <a:pt x="20" y="140"/>
                </a:cubicBezTo>
                <a:cubicBezTo>
                  <a:pt x="30" y="149"/>
                  <a:pt x="30" y="149"/>
                  <a:pt x="30" y="149"/>
                </a:cubicBezTo>
                <a:cubicBezTo>
                  <a:pt x="32" y="151"/>
                  <a:pt x="34" y="153"/>
                  <a:pt x="37" y="153"/>
                </a:cubicBezTo>
                <a:cubicBezTo>
                  <a:pt x="40" y="153"/>
                  <a:pt x="42" y="151"/>
                  <a:pt x="44" y="149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51" y="143"/>
                  <a:pt x="53" y="142"/>
                  <a:pt x="54" y="142"/>
                </a:cubicBezTo>
                <a:cubicBezTo>
                  <a:pt x="55" y="142"/>
                  <a:pt x="56" y="142"/>
                  <a:pt x="57" y="143"/>
                </a:cubicBezTo>
                <a:cubicBezTo>
                  <a:pt x="59" y="144"/>
                  <a:pt x="61" y="145"/>
                  <a:pt x="64" y="146"/>
                </a:cubicBezTo>
                <a:cubicBezTo>
                  <a:pt x="66" y="146"/>
                  <a:pt x="68" y="149"/>
                  <a:pt x="68" y="151"/>
                </a:cubicBezTo>
                <a:cubicBezTo>
                  <a:pt x="68" y="159"/>
                  <a:pt x="68" y="159"/>
                  <a:pt x="68" y="159"/>
                </a:cubicBezTo>
                <a:cubicBezTo>
                  <a:pt x="68" y="165"/>
                  <a:pt x="73" y="170"/>
                  <a:pt x="78" y="170"/>
                </a:cubicBezTo>
                <a:cubicBezTo>
                  <a:pt x="92" y="170"/>
                  <a:pt x="92" y="170"/>
                  <a:pt x="92" y="170"/>
                </a:cubicBezTo>
                <a:cubicBezTo>
                  <a:pt x="97" y="170"/>
                  <a:pt x="102" y="165"/>
                  <a:pt x="102" y="159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49"/>
                  <a:pt x="104" y="146"/>
                  <a:pt x="106" y="146"/>
                </a:cubicBezTo>
                <a:cubicBezTo>
                  <a:pt x="108" y="145"/>
                  <a:pt x="111" y="144"/>
                  <a:pt x="113" y="143"/>
                </a:cubicBezTo>
                <a:cubicBezTo>
                  <a:pt x="114" y="142"/>
                  <a:pt x="115" y="142"/>
                  <a:pt x="116" y="142"/>
                </a:cubicBezTo>
                <a:cubicBezTo>
                  <a:pt x="117" y="142"/>
                  <a:pt x="119" y="143"/>
                  <a:pt x="120" y="144"/>
                </a:cubicBezTo>
                <a:cubicBezTo>
                  <a:pt x="125" y="149"/>
                  <a:pt x="125" y="149"/>
                  <a:pt x="125" y="149"/>
                </a:cubicBezTo>
                <a:cubicBezTo>
                  <a:pt x="127" y="151"/>
                  <a:pt x="130" y="153"/>
                  <a:pt x="133" y="153"/>
                </a:cubicBezTo>
                <a:cubicBezTo>
                  <a:pt x="136" y="153"/>
                  <a:pt x="138" y="151"/>
                  <a:pt x="140" y="149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4" y="136"/>
                  <a:pt x="154" y="129"/>
                  <a:pt x="150" y="125"/>
                </a:cubicBezTo>
                <a:cubicBezTo>
                  <a:pt x="144" y="120"/>
                  <a:pt x="144" y="120"/>
                  <a:pt x="144" y="120"/>
                </a:cubicBezTo>
                <a:cubicBezTo>
                  <a:pt x="142" y="118"/>
                  <a:pt x="142" y="115"/>
                  <a:pt x="143" y="113"/>
                </a:cubicBezTo>
                <a:cubicBezTo>
                  <a:pt x="144" y="111"/>
                  <a:pt x="145" y="108"/>
                  <a:pt x="146" y="106"/>
                </a:cubicBezTo>
                <a:cubicBezTo>
                  <a:pt x="146" y="104"/>
                  <a:pt x="149" y="102"/>
                  <a:pt x="151" y="102"/>
                </a:cubicBezTo>
                <a:cubicBezTo>
                  <a:pt x="159" y="102"/>
                  <a:pt x="159" y="102"/>
                  <a:pt x="159" y="102"/>
                </a:cubicBezTo>
                <a:cubicBezTo>
                  <a:pt x="165" y="102"/>
                  <a:pt x="170" y="97"/>
                  <a:pt x="170" y="92"/>
                </a:cubicBezTo>
                <a:cubicBezTo>
                  <a:pt x="170" y="78"/>
                  <a:pt x="170" y="78"/>
                  <a:pt x="170" y="78"/>
                </a:cubicBezTo>
                <a:cubicBezTo>
                  <a:pt x="170" y="73"/>
                  <a:pt x="165" y="68"/>
                  <a:pt x="159" y="68"/>
                </a:cubicBezTo>
                <a:close/>
                <a:moveTo>
                  <a:pt x="115" y="85"/>
                </a:moveTo>
                <a:cubicBezTo>
                  <a:pt x="115" y="102"/>
                  <a:pt x="102" y="115"/>
                  <a:pt x="85" y="115"/>
                </a:cubicBezTo>
                <a:cubicBezTo>
                  <a:pt x="68" y="115"/>
                  <a:pt x="55" y="102"/>
                  <a:pt x="55" y="85"/>
                </a:cubicBezTo>
                <a:cubicBezTo>
                  <a:pt x="55" y="68"/>
                  <a:pt x="68" y="54"/>
                  <a:pt x="85" y="54"/>
                </a:cubicBezTo>
                <a:cubicBezTo>
                  <a:pt x="102" y="54"/>
                  <a:pt x="115" y="68"/>
                  <a:pt x="115" y="85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57" name="Freeform 37"/>
          <p:cNvSpPr>
            <a:spLocks noEditPoints="1"/>
          </p:cNvSpPr>
          <p:nvPr/>
        </p:nvSpPr>
        <p:spPr bwMode="auto">
          <a:xfrm>
            <a:off x="9161579" y="5566181"/>
            <a:ext cx="170088" cy="171348"/>
          </a:xfrm>
          <a:custGeom>
            <a:avLst/>
            <a:gdLst/>
            <a:ahLst/>
            <a:cxnLst>
              <a:cxn ang="0">
                <a:pos x="77" y="54"/>
              </a:cxn>
              <a:cxn ang="0">
                <a:pos x="88" y="47"/>
              </a:cxn>
              <a:cxn ang="0">
                <a:pos x="81" y="34"/>
              </a:cxn>
              <a:cxn ang="0">
                <a:pos x="76" y="33"/>
              </a:cxn>
              <a:cxn ang="0">
                <a:pos x="75" y="28"/>
              </a:cxn>
              <a:cxn ang="0">
                <a:pos x="78" y="15"/>
              </a:cxn>
              <a:cxn ang="0">
                <a:pos x="68" y="8"/>
              </a:cxn>
              <a:cxn ang="0">
                <a:pos x="60" y="13"/>
              </a:cxn>
              <a:cxn ang="0">
                <a:pos x="59" y="13"/>
              </a:cxn>
              <a:cxn ang="0">
                <a:pos x="54" y="11"/>
              </a:cxn>
              <a:cxn ang="0">
                <a:pos x="47" y="0"/>
              </a:cxn>
              <a:cxn ang="0">
                <a:pos x="34" y="7"/>
              </a:cxn>
              <a:cxn ang="0">
                <a:pos x="33" y="12"/>
              </a:cxn>
              <a:cxn ang="0">
                <a:pos x="29" y="14"/>
              </a:cxn>
              <a:cxn ang="0">
                <a:pos x="25" y="11"/>
              </a:cxn>
              <a:cxn ang="0">
                <a:pos x="15" y="11"/>
              </a:cxn>
              <a:cxn ang="0">
                <a:pos x="11" y="25"/>
              </a:cxn>
              <a:cxn ang="0">
                <a:pos x="14" y="29"/>
              </a:cxn>
              <a:cxn ang="0">
                <a:pos x="11" y="34"/>
              </a:cxn>
              <a:cxn ang="0">
                <a:pos x="0" y="41"/>
              </a:cxn>
              <a:cxn ang="0">
                <a:pos x="7" y="54"/>
              </a:cxn>
              <a:cxn ang="0">
                <a:pos x="12" y="55"/>
              </a:cxn>
              <a:cxn ang="0">
                <a:pos x="13" y="60"/>
              </a:cxn>
              <a:cxn ang="0">
                <a:pos x="9" y="68"/>
              </a:cxn>
              <a:cxn ang="0">
                <a:pos x="15" y="78"/>
              </a:cxn>
              <a:cxn ang="0">
                <a:pos x="25" y="78"/>
              </a:cxn>
              <a:cxn ang="0">
                <a:pos x="29" y="74"/>
              </a:cxn>
              <a:cxn ang="0">
                <a:pos x="33" y="76"/>
              </a:cxn>
              <a:cxn ang="0">
                <a:pos x="34" y="81"/>
              </a:cxn>
              <a:cxn ang="0">
                <a:pos x="47" y="88"/>
              </a:cxn>
              <a:cxn ang="0">
                <a:pos x="54" y="77"/>
              </a:cxn>
              <a:cxn ang="0">
                <a:pos x="59" y="75"/>
              </a:cxn>
              <a:cxn ang="0">
                <a:pos x="60" y="75"/>
              </a:cxn>
              <a:cxn ang="0">
                <a:pos x="68" y="80"/>
              </a:cxn>
              <a:cxn ang="0">
                <a:pos x="78" y="73"/>
              </a:cxn>
              <a:cxn ang="0">
                <a:pos x="75" y="60"/>
              </a:cxn>
              <a:cxn ang="0">
                <a:pos x="76" y="55"/>
              </a:cxn>
              <a:cxn ang="0">
                <a:pos x="44" y="58"/>
              </a:cxn>
              <a:cxn ang="0">
                <a:pos x="44" y="31"/>
              </a:cxn>
            </a:cxnLst>
            <a:rect l="0" t="0" r="r" b="b"/>
            <a:pathLst>
              <a:path w="88" h="88">
                <a:moveTo>
                  <a:pt x="76" y="55"/>
                </a:moveTo>
                <a:cubicBezTo>
                  <a:pt x="76" y="55"/>
                  <a:pt x="77" y="54"/>
                  <a:pt x="77" y="54"/>
                </a:cubicBezTo>
                <a:cubicBezTo>
                  <a:pt x="81" y="54"/>
                  <a:pt x="81" y="54"/>
                  <a:pt x="81" y="54"/>
                </a:cubicBezTo>
                <a:cubicBezTo>
                  <a:pt x="85" y="54"/>
                  <a:pt x="88" y="51"/>
                  <a:pt x="88" y="47"/>
                </a:cubicBezTo>
                <a:cubicBezTo>
                  <a:pt x="88" y="41"/>
                  <a:pt x="88" y="41"/>
                  <a:pt x="88" y="41"/>
                </a:cubicBezTo>
                <a:cubicBezTo>
                  <a:pt x="88" y="37"/>
                  <a:pt x="85" y="34"/>
                  <a:pt x="81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6" y="33"/>
                  <a:pt x="76" y="33"/>
                </a:cubicBezTo>
                <a:cubicBezTo>
                  <a:pt x="76" y="32"/>
                  <a:pt x="75" y="30"/>
                  <a:pt x="75" y="29"/>
                </a:cubicBezTo>
                <a:cubicBezTo>
                  <a:pt x="74" y="29"/>
                  <a:pt x="75" y="28"/>
                  <a:pt x="75" y="28"/>
                </a:cubicBezTo>
                <a:cubicBezTo>
                  <a:pt x="78" y="25"/>
                  <a:pt x="78" y="25"/>
                  <a:pt x="78" y="25"/>
                </a:cubicBezTo>
                <a:cubicBezTo>
                  <a:pt x="80" y="22"/>
                  <a:pt x="80" y="18"/>
                  <a:pt x="78" y="15"/>
                </a:cubicBezTo>
                <a:cubicBezTo>
                  <a:pt x="73" y="11"/>
                  <a:pt x="73" y="11"/>
                  <a:pt x="73" y="11"/>
                </a:cubicBezTo>
                <a:cubicBezTo>
                  <a:pt x="72" y="9"/>
                  <a:pt x="70" y="8"/>
                  <a:pt x="68" y="8"/>
                </a:cubicBezTo>
                <a:cubicBezTo>
                  <a:pt x="66" y="8"/>
                  <a:pt x="64" y="9"/>
                  <a:pt x="63" y="11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13"/>
                  <a:pt x="60" y="14"/>
                  <a:pt x="59" y="14"/>
                </a:cubicBezTo>
                <a:cubicBezTo>
                  <a:pt x="59" y="13"/>
                  <a:pt x="59" y="13"/>
                  <a:pt x="59" y="13"/>
                </a:cubicBezTo>
                <a:cubicBezTo>
                  <a:pt x="58" y="13"/>
                  <a:pt x="56" y="12"/>
                  <a:pt x="55" y="12"/>
                </a:cubicBezTo>
                <a:cubicBezTo>
                  <a:pt x="55" y="12"/>
                  <a:pt x="54" y="11"/>
                  <a:pt x="54" y="1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1" y="0"/>
                  <a:pt x="47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37" y="0"/>
                  <a:pt x="34" y="3"/>
                  <a:pt x="34" y="7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1"/>
                  <a:pt x="33" y="12"/>
                  <a:pt x="33" y="12"/>
                </a:cubicBezTo>
                <a:cubicBezTo>
                  <a:pt x="32" y="12"/>
                  <a:pt x="31" y="13"/>
                  <a:pt x="29" y="13"/>
                </a:cubicBezTo>
                <a:cubicBezTo>
                  <a:pt x="29" y="14"/>
                  <a:pt x="29" y="14"/>
                  <a:pt x="29" y="14"/>
                </a:cubicBezTo>
                <a:cubicBezTo>
                  <a:pt x="28" y="14"/>
                  <a:pt x="28" y="13"/>
                  <a:pt x="28" y="13"/>
                </a:cubicBezTo>
                <a:cubicBezTo>
                  <a:pt x="25" y="11"/>
                  <a:pt x="25" y="11"/>
                  <a:pt x="25" y="11"/>
                </a:cubicBezTo>
                <a:cubicBezTo>
                  <a:pt x="24" y="9"/>
                  <a:pt x="22" y="8"/>
                  <a:pt x="20" y="8"/>
                </a:cubicBezTo>
                <a:cubicBezTo>
                  <a:pt x="18" y="8"/>
                  <a:pt x="17" y="9"/>
                  <a:pt x="15" y="11"/>
                </a:cubicBezTo>
                <a:cubicBezTo>
                  <a:pt x="11" y="15"/>
                  <a:pt x="11" y="15"/>
                  <a:pt x="11" y="15"/>
                </a:cubicBezTo>
                <a:cubicBezTo>
                  <a:pt x="8" y="18"/>
                  <a:pt x="8" y="22"/>
                  <a:pt x="11" y="25"/>
                </a:cubicBezTo>
                <a:cubicBezTo>
                  <a:pt x="13" y="28"/>
                  <a:pt x="13" y="28"/>
                  <a:pt x="13" y="28"/>
                </a:cubicBezTo>
                <a:cubicBezTo>
                  <a:pt x="14" y="28"/>
                  <a:pt x="14" y="29"/>
                  <a:pt x="14" y="29"/>
                </a:cubicBezTo>
                <a:cubicBezTo>
                  <a:pt x="13" y="30"/>
                  <a:pt x="13" y="32"/>
                  <a:pt x="12" y="33"/>
                </a:cubicBezTo>
                <a:cubicBezTo>
                  <a:pt x="12" y="33"/>
                  <a:pt x="11" y="34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7"/>
                  <a:pt x="0" y="41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1"/>
                  <a:pt x="3" y="54"/>
                  <a:pt x="7" y="54"/>
                </a:cubicBezTo>
                <a:cubicBezTo>
                  <a:pt x="11" y="54"/>
                  <a:pt x="11" y="54"/>
                  <a:pt x="11" y="54"/>
                </a:cubicBezTo>
                <a:cubicBezTo>
                  <a:pt x="11" y="54"/>
                  <a:pt x="12" y="55"/>
                  <a:pt x="12" y="55"/>
                </a:cubicBezTo>
                <a:cubicBezTo>
                  <a:pt x="13" y="56"/>
                  <a:pt x="13" y="58"/>
                  <a:pt x="14" y="59"/>
                </a:cubicBezTo>
                <a:cubicBezTo>
                  <a:pt x="14" y="59"/>
                  <a:pt x="14" y="60"/>
                  <a:pt x="13" y="60"/>
                </a:cubicBezTo>
                <a:cubicBezTo>
                  <a:pt x="11" y="63"/>
                  <a:pt x="11" y="63"/>
                  <a:pt x="11" y="63"/>
                </a:cubicBezTo>
                <a:cubicBezTo>
                  <a:pt x="9" y="64"/>
                  <a:pt x="9" y="66"/>
                  <a:pt x="9" y="68"/>
                </a:cubicBezTo>
                <a:cubicBezTo>
                  <a:pt x="9" y="70"/>
                  <a:pt x="9" y="72"/>
                  <a:pt x="11" y="73"/>
                </a:cubicBezTo>
                <a:cubicBezTo>
                  <a:pt x="15" y="78"/>
                  <a:pt x="15" y="78"/>
                  <a:pt x="15" y="78"/>
                </a:cubicBezTo>
                <a:cubicBezTo>
                  <a:pt x="17" y="79"/>
                  <a:pt x="18" y="80"/>
                  <a:pt x="20" y="80"/>
                </a:cubicBezTo>
                <a:cubicBezTo>
                  <a:pt x="22" y="80"/>
                  <a:pt x="24" y="79"/>
                  <a:pt x="25" y="78"/>
                </a:cubicBezTo>
                <a:cubicBezTo>
                  <a:pt x="28" y="75"/>
                  <a:pt x="28" y="75"/>
                  <a:pt x="28" y="75"/>
                </a:cubicBezTo>
                <a:cubicBezTo>
                  <a:pt x="28" y="75"/>
                  <a:pt x="28" y="74"/>
                  <a:pt x="29" y="74"/>
                </a:cubicBezTo>
                <a:cubicBezTo>
                  <a:pt x="29" y="75"/>
                  <a:pt x="29" y="75"/>
                  <a:pt x="29" y="75"/>
                </a:cubicBezTo>
                <a:cubicBezTo>
                  <a:pt x="31" y="75"/>
                  <a:pt x="32" y="76"/>
                  <a:pt x="33" y="76"/>
                </a:cubicBezTo>
                <a:cubicBezTo>
                  <a:pt x="33" y="76"/>
                  <a:pt x="34" y="77"/>
                  <a:pt x="34" y="77"/>
                </a:cubicBezTo>
                <a:cubicBezTo>
                  <a:pt x="34" y="81"/>
                  <a:pt x="34" y="81"/>
                  <a:pt x="34" y="81"/>
                </a:cubicBezTo>
                <a:cubicBezTo>
                  <a:pt x="34" y="85"/>
                  <a:pt x="37" y="88"/>
                  <a:pt x="41" y="88"/>
                </a:cubicBezTo>
                <a:cubicBezTo>
                  <a:pt x="47" y="88"/>
                  <a:pt x="47" y="88"/>
                  <a:pt x="47" y="88"/>
                </a:cubicBezTo>
                <a:cubicBezTo>
                  <a:pt x="51" y="88"/>
                  <a:pt x="54" y="85"/>
                  <a:pt x="54" y="81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7"/>
                  <a:pt x="55" y="76"/>
                  <a:pt x="55" y="76"/>
                </a:cubicBezTo>
                <a:cubicBezTo>
                  <a:pt x="56" y="76"/>
                  <a:pt x="58" y="75"/>
                  <a:pt x="59" y="75"/>
                </a:cubicBezTo>
                <a:cubicBezTo>
                  <a:pt x="59" y="74"/>
                  <a:pt x="59" y="74"/>
                  <a:pt x="59" y="74"/>
                </a:cubicBezTo>
                <a:cubicBezTo>
                  <a:pt x="60" y="74"/>
                  <a:pt x="60" y="75"/>
                  <a:pt x="60" y="75"/>
                </a:cubicBezTo>
                <a:cubicBezTo>
                  <a:pt x="63" y="78"/>
                  <a:pt x="63" y="78"/>
                  <a:pt x="63" y="78"/>
                </a:cubicBezTo>
                <a:cubicBezTo>
                  <a:pt x="64" y="79"/>
                  <a:pt x="66" y="80"/>
                  <a:pt x="68" y="80"/>
                </a:cubicBezTo>
                <a:cubicBezTo>
                  <a:pt x="70" y="80"/>
                  <a:pt x="72" y="79"/>
                  <a:pt x="73" y="78"/>
                </a:cubicBezTo>
                <a:cubicBezTo>
                  <a:pt x="78" y="73"/>
                  <a:pt x="78" y="73"/>
                  <a:pt x="78" y="73"/>
                </a:cubicBezTo>
                <a:cubicBezTo>
                  <a:pt x="80" y="70"/>
                  <a:pt x="80" y="66"/>
                  <a:pt x="78" y="63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4" y="59"/>
                  <a:pt x="75" y="59"/>
                </a:cubicBezTo>
                <a:cubicBezTo>
                  <a:pt x="75" y="58"/>
                  <a:pt x="76" y="56"/>
                  <a:pt x="76" y="55"/>
                </a:cubicBezTo>
                <a:close/>
                <a:moveTo>
                  <a:pt x="58" y="44"/>
                </a:moveTo>
                <a:cubicBezTo>
                  <a:pt x="58" y="51"/>
                  <a:pt x="52" y="58"/>
                  <a:pt x="44" y="58"/>
                </a:cubicBezTo>
                <a:cubicBezTo>
                  <a:pt x="37" y="58"/>
                  <a:pt x="31" y="51"/>
                  <a:pt x="31" y="44"/>
                </a:cubicBezTo>
                <a:cubicBezTo>
                  <a:pt x="31" y="37"/>
                  <a:pt x="37" y="31"/>
                  <a:pt x="44" y="31"/>
                </a:cubicBezTo>
                <a:cubicBezTo>
                  <a:pt x="52" y="31"/>
                  <a:pt x="58" y="37"/>
                  <a:pt x="58" y="44"/>
                </a:cubicBez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58" name="Rectangle 38"/>
          <p:cNvSpPr>
            <a:spLocks noChangeArrowheads="1"/>
          </p:cNvSpPr>
          <p:nvPr/>
        </p:nvSpPr>
        <p:spPr bwMode="auto">
          <a:xfrm>
            <a:off x="9673105" y="5697212"/>
            <a:ext cx="5530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1F1F1"/>
                </a:solidFill>
                <a:latin typeface="+mj-lt"/>
                <a:ea typeface="Open Sans Light" pitchFamily="34" charset="0"/>
                <a:cs typeface="Open Sans Light" pitchFamily="34" charset="0"/>
              </a:rPr>
              <a:t>TECHNO</a:t>
            </a:r>
            <a:endParaRPr lang="en-US" sz="1400" dirty="0">
              <a:latin typeface="+mj-lt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81961" name="Freeform 41"/>
          <p:cNvSpPr>
            <a:spLocks/>
          </p:cNvSpPr>
          <p:nvPr/>
        </p:nvSpPr>
        <p:spPr bwMode="auto">
          <a:xfrm>
            <a:off x="9506796" y="3885455"/>
            <a:ext cx="1137702" cy="1766400"/>
          </a:xfrm>
          <a:custGeom>
            <a:avLst/>
            <a:gdLst/>
            <a:ahLst/>
            <a:cxnLst>
              <a:cxn ang="0">
                <a:pos x="556" y="770"/>
              </a:cxn>
              <a:cxn ang="0">
                <a:pos x="560" y="377"/>
              </a:cxn>
              <a:cxn ang="0">
                <a:pos x="558" y="366"/>
              </a:cxn>
              <a:cxn ang="0">
                <a:pos x="364" y="0"/>
              </a:cxn>
              <a:cxn ang="0">
                <a:pos x="0" y="0"/>
              </a:cxn>
              <a:cxn ang="0">
                <a:pos x="0" y="770"/>
              </a:cxn>
              <a:cxn ang="0">
                <a:pos x="125" y="770"/>
              </a:cxn>
              <a:cxn ang="0">
                <a:pos x="125" y="830"/>
              </a:cxn>
              <a:cxn ang="0">
                <a:pos x="104" y="830"/>
              </a:cxn>
              <a:cxn ang="0">
                <a:pos x="152" y="912"/>
              </a:cxn>
              <a:cxn ang="0">
                <a:pos x="199" y="830"/>
              </a:cxn>
              <a:cxn ang="0">
                <a:pos x="179" y="830"/>
              </a:cxn>
              <a:cxn ang="0">
                <a:pos x="179" y="770"/>
              </a:cxn>
              <a:cxn ang="0">
                <a:pos x="556" y="770"/>
              </a:cxn>
            </a:cxnLst>
            <a:rect l="0" t="0" r="r" b="b"/>
            <a:pathLst>
              <a:path w="588" h="912">
                <a:moveTo>
                  <a:pt x="556" y="770"/>
                </a:moveTo>
                <a:cubicBezTo>
                  <a:pt x="588" y="619"/>
                  <a:pt x="585" y="489"/>
                  <a:pt x="560" y="377"/>
                </a:cubicBezTo>
                <a:cubicBezTo>
                  <a:pt x="558" y="366"/>
                  <a:pt x="558" y="366"/>
                  <a:pt x="558" y="366"/>
                </a:cubicBezTo>
                <a:cubicBezTo>
                  <a:pt x="521" y="208"/>
                  <a:pt x="442" y="87"/>
                  <a:pt x="36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70"/>
                  <a:pt x="0" y="770"/>
                  <a:pt x="0" y="770"/>
                </a:cubicBezTo>
                <a:cubicBezTo>
                  <a:pt x="125" y="770"/>
                  <a:pt x="125" y="770"/>
                  <a:pt x="125" y="770"/>
                </a:cubicBezTo>
                <a:cubicBezTo>
                  <a:pt x="125" y="830"/>
                  <a:pt x="125" y="830"/>
                  <a:pt x="125" y="830"/>
                </a:cubicBezTo>
                <a:cubicBezTo>
                  <a:pt x="104" y="830"/>
                  <a:pt x="104" y="830"/>
                  <a:pt x="104" y="830"/>
                </a:cubicBezTo>
                <a:cubicBezTo>
                  <a:pt x="152" y="912"/>
                  <a:pt x="152" y="912"/>
                  <a:pt x="152" y="912"/>
                </a:cubicBezTo>
                <a:cubicBezTo>
                  <a:pt x="199" y="830"/>
                  <a:pt x="199" y="830"/>
                  <a:pt x="199" y="830"/>
                </a:cubicBezTo>
                <a:cubicBezTo>
                  <a:pt x="179" y="830"/>
                  <a:pt x="179" y="830"/>
                  <a:pt x="179" y="830"/>
                </a:cubicBezTo>
                <a:cubicBezTo>
                  <a:pt x="179" y="770"/>
                  <a:pt x="179" y="770"/>
                  <a:pt x="179" y="770"/>
                </a:cubicBezTo>
                <a:lnTo>
                  <a:pt x="556" y="770"/>
                </a:lnTo>
                <a:close/>
              </a:path>
            </a:pathLst>
          </a:custGeom>
          <a:solidFill>
            <a:srgbClr val="A63D3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62" name="Rectangle 42"/>
          <p:cNvSpPr>
            <a:spLocks noChangeArrowheads="1"/>
          </p:cNvSpPr>
          <p:nvPr/>
        </p:nvSpPr>
        <p:spPr bwMode="auto">
          <a:xfrm>
            <a:off x="9767455" y="4893081"/>
            <a:ext cx="4267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1F1F1"/>
                </a:solidFill>
                <a:latin typeface="+mj-lt"/>
                <a:ea typeface="Open Sans Light" pitchFamily="34" charset="0"/>
                <a:cs typeface="Open Sans Light" pitchFamily="34" charset="0"/>
              </a:rPr>
              <a:t>DEALS</a:t>
            </a:r>
            <a:endParaRPr lang="en-US" sz="1400" dirty="0">
              <a:latin typeface="+mj-lt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81963" name="Oval 43"/>
          <p:cNvSpPr>
            <a:spLocks noChangeArrowheads="1"/>
          </p:cNvSpPr>
          <p:nvPr/>
        </p:nvSpPr>
        <p:spPr bwMode="auto">
          <a:xfrm>
            <a:off x="9868392" y="4342804"/>
            <a:ext cx="97013" cy="97014"/>
          </a:xfrm>
          <a:prstGeom prst="ellipse">
            <a:avLst/>
          </a:pr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64" name="Oval 44"/>
          <p:cNvSpPr>
            <a:spLocks noChangeArrowheads="1"/>
          </p:cNvSpPr>
          <p:nvPr/>
        </p:nvSpPr>
        <p:spPr bwMode="auto">
          <a:xfrm>
            <a:off x="10027142" y="4342804"/>
            <a:ext cx="94493" cy="97014"/>
          </a:xfrm>
          <a:prstGeom prst="ellipse">
            <a:avLst/>
          </a:pr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65" name="Freeform 45"/>
          <p:cNvSpPr>
            <a:spLocks/>
          </p:cNvSpPr>
          <p:nvPr/>
        </p:nvSpPr>
        <p:spPr bwMode="auto">
          <a:xfrm>
            <a:off x="10105256" y="4728338"/>
            <a:ext cx="50397" cy="5921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8"/>
              </a:cxn>
              <a:cxn ang="0">
                <a:pos x="13" y="31"/>
              </a:cxn>
              <a:cxn ang="0">
                <a:pos x="13" y="31"/>
              </a:cxn>
              <a:cxn ang="0">
                <a:pos x="26" y="18"/>
              </a:cxn>
              <a:cxn ang="0">
                <a:pos x="26" y="0"/>
              </a:cxn>
              <a:cxn ang="0">
                <a:pos x="0" y="0"/>
              </a:cxn>
            </a:cxnLst>
            <a:rect l="0" t="0" r="r" b="b"/>
            <a:pathLst>
              <a:path w="26" h="31">
                <a:moveTo>
                  <a:pt x="0" y="0"/>
                </a:moveTo>
                <a:cubicBezTo>
                  <a:pt x="0" y="18"/>
                  <a:pt x="0" y="18"/>
                  <a:pt x="0" y="18"/>
                </a:cubicBezTo>
                <a:cubicBezTo>
                  <a:pt x="0" y="25"/>
                  <a:pt x="6" y="31"/>
                  <a:pt x="13" y="31"/>
                </a:cubicBezTo>
                <a:cubicBezTo>
                  <a:pt x="13" y="31"/>
                  <a:pt x="13" y="31"/>
                  <a:pt x="13" y="31"/>
                </a:cubicBezTo>
                <a:cubicBezTo>
                  <a:pt x="21" y="31"/>
                  <a:pt x="26" y="25"/>
                  <a:pt x="26" y="18"/>
                </a:cubicBezTo>
                <a:cubicBezTo>
                  <a:pt x="26" y="0"/>
                  <a:pt x="26" y="0"/>
                  <a:pt x="26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66" name="Freeform 46"/>
          <p:cNvSpPr>
            <a:spLocks noEditPoints="1"/>
          </p:cNvSpPr>
          <p:nvPr/>
        </p:nvSpPr>
        <p:spPr bwMode="auto">
          <a:xfrm>
            <a:off x="9820515" y="4436039"/>
            <a:ext cx="404432" cy="351517"/>
          </a:xfrm>
          <a:custGeom>
            <a:avLst/>
            <a:gdLst/>
            <a:ahLst/>
            <a:cxnLst>
              <a:cxn ang="0">
                <a:pos x="191" y="93"/>
              </a:cxn>
              <a:cxn ang="0">
                <a:pos x="182" y="83"/>
              </a:cxn>
              <a:cxn ang="0">
                <a:pos x="182" y="80"/>
              </a:cxn>
              <a:cxn ang="0">
                <a:pos x="166" y="15"/>
              </a:cxn>
              <a:cxn ang="0">
                <a:pos x="148" y="0"/>
              </a:cxn>
              <a:cxn ang="0">
                <a:pos x="148" y="0"/>
              </a:cxn>
              <a:cxn ang="0">
                <a:pos x="142" y="1"/>
              </a:cxn>
              <a:cxn ang="0">
                <a:pos x="137" y="3"/>
              </a:cxn>
              <a:cxn ang="0">
                <a:pos x="124" y="20"/>
              </a:cxn>
              <a:cxn ang="0">
                <a:pos x="124" y="21"/>
              </a:cxn>
              <a:cxn ang="0">
                <a:pos x="117" y="43"/>
              </a:cxn>
              <a:cxn ang="0">
                <a:pos x="90" y="48"/>
              </a:cxn>
              <a:cxn ang="0">
                <a:pos x="82" y="53"/>
              </a:cxn>
              <a:cxn ang="0">
                <a:pos x="65" y="45"/>
              </a:cxn>
              <a:cxn ang="0">
                <a:pos x="58" y="21"/>
              </a:cxn>
              <a:cxn ang="0">
                <a:pos x="58" y="20"/>
              </a:cxn>
              <a:cxn ang="0">
                <a:pos x="44" y="3"/>
              </a:cxn>
              <a:cxn ang="0">
                <a:pos x="39" y="1"/>
              </a:cxn>
              <a:cxn ang="0">
                <a:pos x="34" y="0"/>
              </a:cxn>
              <a:cxn ang="0">
                <a:pos x="34" y="0"/>
              </a:cxn>
              <a:cxn ang="0">
                <a:pos x="13" y="15"/>
              </a:cxn>
              <a:cxn ang="0">
                <a:pos x="1" y="69"/>
              </a:cxn>
              <a:cxn ang="0">
                <a:pos x="8" y="86"/>
              </a:cxn>
              <a:cxn ang="0">
                <a:pos x="8" y="169"/>
              </a:cxn>
              <a:cxn ang="0">
                <a:pos x="21" y="182"/>
              </a:cxn>
              <a:cxn ang="0">
                <a:pos x="34" y="169"/>
              </a:cxn>
              <a:cxn ang="0">
                <a:pos x="34" y="91"/>
              </a:cxn>
              <a:cxn ang="0">
                <a:pos x="46" y="78"/>
              </a:cxn>
              <a:cxn ang="0">
                <a:pos x="50" y="58"/>
              </a:cxn>
              <a:cxn ang="0">
                <a:pos x="89" y="73"/>
              </a:cxn>
              <a:cxn ang="0">
                <a:pos x="90" y="73"/>
              </a:cxn>
              <a:cxn ang="0">
                <a:pos x="99" y="67"/>
              </a:cxn>
              <a:cxn ang="0">
                <a:pos x="131" y="56"/>
              </a:cxn>
              <a:cxn ang="0">
                <a:pos x="136" y="78"/>
              </a:cxn>
              <a:cxn ang="0">
                <a:pos x="145" y="90"/>
              </a:cxn>
              <a:cxn ang="0">
                <a:pos x="151" y="90"/>
              </a:cxn>
              <a:cxn ang="0">
                <a:pos x="159" y="81"/>
              </a:cxn>
              <a:cxn ang="0">
                <a:pos x="147" y="41"/>
              </a:cxn>
              <a:cxn ang="0">
                <a:pos x="150" y="40"/>
              </a:cxn>
              <a:cxn ang="0">
                <a:pos x="163" y="83"/>
              </a:cxn>
              <a:cxn ang="0">
                <a:pos x="154" y="93"/>
              </a:cxn>
              <a:cxn ang="0">
                <a:pos x="135" y="93"/>
              </a:cxn>
              <a:cxn ang="0">
                <a:pos x="135" y="147"/>
              </a:cxn>
              <a:cxn ang="0">
                <a:pos x="209" y="147"/>
              </a:cxn>
              <a:cxn ang="0">
                <a:pos x="209" y="93"/>
              </a:cxn>
              <a:cxn ang="0">
                <a:pos x="191" y="93"/>
              </a:cxn>
              <a:cxn ang="0">
                <a:pos x="160" y="93"/>
              </a:cxn>
              <a:cxn ang="0">
                <a:pos x="165" y="89"/>
              </a:cxn>
              <a:cxn ang="0">
                <a:pos x="172" y="92"/>
              </a:cxn>
              <a:cxn ang="0">
                <a:pos x="174" y="92"/>
              </a:cxn>
              <a:cxn ang="0">
                <a:pos x="179" y="89"/>
              </a:cxn>
              <a:cxn ang="0">
                <a:pos x="184" y="93"/>
              </a:cxn>
              <a:cxn ang="0">
                <a:pos x="160" y="93"/>
              </a:cxn>
            </a:cxnLst>
            <a:rect l="0" t="0" r="r" b="b"/>
            <a:pathLst>
              <a:path w="209" h="182">
                <a:moveTo>
                  <a:pt x="191" y="93"/>
                </a:moveTo>
                <a:cubicBezTo>
                  <a:pt x="190" y="88"/>
                  <a:pt x="186" y="84"/>
                  <a:pt x="182" y="83"/>
                </a:cubicBezTo>
                <a:cubicBezTo>
                  <a:pt x="182" y="82"/>
                  <a:pt x="182" y="81"/>
                  <a:pt x="182" y="80"/>
                </a:cubicBezTo>
                <a:cubicBezTo>
                  <a:pt x="181" y="74"/>
                  <a:pt x="166" y="15"/>
                  <a:pt x="166" y="15"/>
                </a:cubicBezTo>
                <a:cubicBezTo>
                  <a:pt x="163" y="5"/>
                  <a:pt x="157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5" y="0"/>
                  <a:pt x="142" y="1"/>
                </a:cubicBezTo>
                <a:cubicBezTo>
                  <a:pt x="140" y="1"/>
                  <a:pt x="137" y="3"/>
                  <a:pt x="137" y="3"/>
                </a:cubicBezTo>
                <a:cubicBezTo>
                  <a:pt x="131" y="6"/>
                  <a:pt x="125" y="12"/>
                  <a:pt x="124" y="20"/>
                </a:cubicBezTo>
                <a:cubicBezTo>
                  <a:pt x="124" y="20"/>
                  <a:pt x="124" y="20"/>
                  <a:pt x="124" y="21"/>
                </a:cubicBezTo>
                <a:cubicBezTo>
                  <a:pt x="122" y="32"/>
                  <a:pt x="120" y="40"/>
                  <a:pt x="117" y="43"/>
                </a:cubicBezTo>
                <a:cubicBezTo>
                  <a:pt x="113" y="47"/>
                  <a:pt x="105" y="48"/>
                  <a:pt x="90" y="48"/>
                </a:cubicBezTo>
                <a:cubicBezTo>
                  <a:pt x="86" y="48"/>
                  <a:pt x="83" y="50"/>
                  <a:pt x="82" y="53"/>
                </a:cubicBezTo>
                <a:cubicBezTo>
                  <a:pt x="73" y="51"/>
                  <a:pt x="67" y="48"/>
                  <a:pt x="65" y="45"/>
                </a:cubicBezTo>
                <a:cubicBezTo>
                  <a:pt x="61" y="41"/>
                  <a:pt x="60" y="33"/>
                  <a:pt x="58" y="21"/>
                </a:cubicBezTo>
                <a:cubicBezTo>
                  <a:pt x="58" y="20"/>
                  <a:pt x="58" y="20"/>
                  <a:pt x="58" y="20"/>
                </a:cubicBezTo>
                <a:cubicBezTo>
                  <a:pt x="57" y="12"/>
                  <a:pt x="51" y="6"/>
                  <a:pt x="44" y="3"/>
                </a:cubicBezTo>
                <a:cubicBezTo>
                  <a:pt x="44" y="3"/>
                  <a:pt x="42" y="1"/>
                  <a:pt x="39" y="1"/>
                </a:cubicBezTo>
                <a:cubicBezTo>
                  <a:pt x="37" y="0"/>
                  <a:pt x="34" y="0"/>
                  <a:pt x="34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25" y="0"/>
                  <a:pt x="15" y="5"/>
                  <a:pt x="13" y="15"/>
                </a:cubicBezTo>
                <a:cubicBezTo>
                  <a:pt x="1" y="69"/>
                  <a:pt x="1" y="69"/>
                  <a:pt x="1" y="69"/>
                </a:cubicBezTo>
                <a:cubicBezTo>
                  <a:pt x="0" y="76"/>
                  <a:pt x="3" y="82"/>
                  <a:pt x="8" y="86"/>
                </a:cubicBezTo>
                <a:cubicBezTo>
                  <a:pt x="8" y="169"/>
                  <a:pt x="8" y="169"/>
                  <a:pt x="8" y="169"/>
                </a:cubicBezTo>
                <a:cubicBezTo>
                  <a:pt x="8" y="176"/>
                  <a:pt x="14" y="182"/>
                  <a:pt x="21" y="182"/>
                </a:cubicBezTo>
                <a:cubicBezTo>
                  <a:pt x="29" y="182"/>
                  <a:pt x="34" y="176"/>
                  <a:pt x="34" y="169"/>
                </a:cubicBezTo>
                <a:cubicBezTo>
                  <a:pt x="34" y="91"/>
                  <a:pt x="34" y="91"/>
                  <a:pt x="34" y="91"/>
                </a:cubicBezTo>
                <a:cubicBezTo>
                  <a:pt x="40" y="89"/>
                  <a:pt x="44" y="85"/>
                  <a:pt x="46" y="78"/>
                </a:cubicBezTo>
                <a:cubicBezTo>
                  <a:pt x="50" y="58"/>
                  <a:pt x="50" y="58"/>
                  <a:pt x="50" y="58"/>
                </a:cubicBezTo>
                <a:cubicBezTo>
                  <a:pt x="57" y="66"/>
                  <a:pt x="68" y="70"/>
                  <a:pt x="89" y="73"/>
                </a:cubicBezTo>
                <a:cubicBezTo>
                  <a:pt x="89" y="73"/>
                  <a:pt x="90" y="73"/>
                  <a:pt x="90" y="73"/>
                </a:cubicBezTo>
                <a:cubicBezTo>
                  <a:pt x="94" y="73"/>
                  <a:pt x="98" y="71"/>
                  <a:pt x="99" y="67"/>
                </a:cubicBezTo>
                <a:cubicBezTo>
                  <a:pt x="115" y="66"/>
                  <a:pt x="125" y="63"/>
                  <a:pt x="131" y="56"/>
                </a:cubicBezTo>
                <a:cubicBezTo>
                  <a:pt x="136" y="78"/>
                  <a:pt x="136" y="78"/>
                  <a:pt x="136" y="78"/>
                </a:cubicBezTo>
                <a:cubicBezTo>
                  <a:pt x="137" y="84"/>
                  <a:pt x="141" y="88"/>
                  <a:pt x="145" y="90"/>
                </a:cubicBezTo>
                <a:cubicBezTo>
                  <a:pt x="151" y="90"/>
                  <a:pt x="151" y="90"/>
                  <a:pt x="151" y="90"/>
                </a:cubicBezTo>
                <a:cubicBezTo>
                  <a:pt x="153" y="86"/>
                  <a:pt x="155" y="83"/>
                  <a:pt x="159" y="81"/>
                </a:cubicBezTo>
                <a:cubicBezTo>
                  <a:pt x="156" y="66"/>
                  <a:pt x="151" y="50"/>
                  <a:pt x="147" y="41"/>
                </a:cubicBezTo>
                <a:cubicBezTo>
                  <a:pt x="145" y="36"/>
                  <a:pt x="148" y="35"/>
                  <a:pt x="150" y="40"/>
                </a:cubicBezTo>
                <a:cubicBezTo>
                  <a:pt x="152" y="45"/>
                  <a:pt x="160" y="68"/>
                  <a:pt x="163" y="83"/>
                </a:cubicBezTo>
                <a:cubicBezTo>
                  <a:pt x="158" y="84"/>
                  <a:pt x="155" y="88"/>
                  <a:pt x="154" y="93"/>
                </a:cubicBezTo>
                <a:cubicBezTo>
                  <a:pt x="135" y="93"/>
                  <a:pt x="135" y="93"/>
                  <a:pt x="135" y="93"/>
                </a:cubicBezTo>
                <a:cubicBezTo>
                  <a:pt x="135" y="147"/>
                  <a:pt x="135" y="147"/>
                  <a:pt x="135" y="147"/>
                </a:cubicBezTo>
                <a:cubicBezTo>
                  <a:pt x="209" y="147"/>
                  <a:pt x="209" y="147"/>
                  <a:pt x="209" y="147"/>
                </a:cubicBezTo>
                <a:cubicBezTo>
                  <a:pt x="209" y="93"/>
                  <a:pt x="209" y="93"/>
                  <a:pt x="209" y="93"/>
                </a:cubicBezTo>
                <a:lnTo>
                  <a:pt x="191" y="93"/>
                </a:lnTo>
                <a:close/>
                <a:moveTo>
                  <a:pt x="160" y="93"/>
                </a:moveTo>
                <a:cubicBezTo>
                  <a:pt x="161" y="91"/>
                  <a:pt x="163" y="89"/>
                  <a:pt x="165" y="89"/>
                </a:cubicBezTo>
                <a:cubicBezTo>
                  <a:pt x="167" y="91"/>
                  <a:pt x="170" y="92"/>
                  <a:pt x="172" y="92"/>
                </a:cubicBezTo>
                <a:cubicBezTo>
                  <a:pt x="173" y="92"/>
                  <a:pt x="174" y="92"/>
                  <a:pt x="174" y="92"/>
                </a:cubicBezTo>
                <a:cubicBezTo>
                  <a:pt x="176" y="91"/>
                  <a:pt x="178" y="90"/>
                  <a:pt x="179" y="89"/>
                </a:cubicBezTo>
                <a:cubicBezTo>
                  <a:pt x="182" y="89"/>
                  <a:pt x="183" y="91"/>
                  <a:pt x="184" y="93"/>
                </a:cubicBezTo>
                <a:lnTo>
                  <a:pt x="160" y="93"/>
                </a:lnTo>
                <a:close/>
              </a:path>
            </a:pathLst>
          </a:custGeom>
          <a:solidFill>
            <a:srgbClr val="F1F1F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67" name="Freeform 47"/>
          <p:cNvSpPr>
            <a:spLocks/>
          </p:cNvSpPr>
          <p:nvPr/>
        </p:nvSpPr>
        <p:spPr bwMode="auto">
          <a:xfrm>
            <a:off x="7776934" y="3134547"/>
            <a:ext cx="2403916" cy="1012971"/>
          </a:xfrm>
          <a:custGeom>
            <a:avLst/>
            <a:gdLst/>
            <a:ahLst/>
            <a:cxnLst>
              <a:cxn ang="0">
                <a:pos x="1106" y="370"/>
              </a:cxn>
              <a:cxn ang="0">
                <a:pos x="1241" y="370"/>
              </a:cxn>
              <a:cxn ang="0">
                <a:pos x="1188" y="317"/>
              </a:cxn>
              <a:cxn ang="0">
                <a:pos x="869" y="0"/>
              </a:cxn>
              <a:cxn ang="0">
                <a:pos x="373" y="0"/>
              </a:cxn>
              <a:cxn ang="0">
                <a:pos x="53" y="317"/>
              </a:cxn>
              <a:cxn ang="0">
                <a:pos x="0" y="370"/>
              </a:cxn>
              <a:cxn ang="0">
                <a:pos x="136" y="370"/>
              </a:cxn>
              <a:cxn ang="0">
                <a:pos x="136" y="441"/>
              </a:cxn>
              <a:cxn ang="0">
                <a:pos x="115" y="441"/>
              </a:cxn>
              <a:cxn ang="0">
                <a:pos x="163" y="523"/>
              </a:cxn>
              <a:cxn ang="0">
                <a:pos x="210" y="441"/>
              </a:cxn>
              <a:cxn ang="0">
                <a:pos x="190" y="441"/>
              </a:cxn>
              <a:cxn ang="0">
                <a:pos x="190" y="370"/>
              </a:cxn>
              <a:cxn ang="0">
                <a:pos x="1052" y="370"/>
              </a:cxn>
              <a:cxn ang="0">
                <a:pos x="1052" y="441"/>
              </a:cxn>
              <a:cxn ang="0">
                <a:pos x="1031" y="441"/>
              </a:cxn>
              <a:cxn ang="0">
                <a:pos x="1079" y="523"/>
              </a:cxn>
              <a:cxn ang="0">
                <a:pos x="1126" y="441"/>
              </a:cxn>
              <a:cxn ang="0">
                <a:pos x="1106" y="441"/>
              </a:cxn>
              <a:cxn ang="0">
                <a:pos x="1106" y="370"/>
              </a:cxn>
            </a:cxnLst>
            <a:rect l="0" t="0" r="r" b="b"/>
            <a:pathLst>
              <a:path w="1241" h="523">
                <a:moveTo>
                  <a:pt x="1106" y="370"/>
                </a:moveTo>
                <a:cubicBezTo>
                  <a:pt x="1241" y="370"/>
                  <a:pt x="1241" y="370"/>
                  <a:pt x="1241" y="370"/>
                </a:cubicBezTo>
                <a:cubicBezTo>
                  <a:pt x="1223" y="350"/>
                  <a:pt x="1205" y="333"/>
                  <a:pt x="1188" y="317"/>
                </a:cubicBezTo>
                <a:cubicBezTo>
                  <a:pt x="1108" y="241"/>
                  <a:pt x="975" y="108"/>
                  <a:pt x="869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266" y="108"/>
                  <a:pt x="133" y="241"/>
                  <a:pt x="53" y="317"/>
                </a:cubicBezTo>
                <a:cubicBezTo>
                  <a:pt x="36" y="333"/>
                  <a:pt x="18" y="350"/>
                  <a:pt x="0" y="370"/>
                </a:cubicBezTo>
                <a:cubicBezTo>
                  <a:pt x="136" y="370"/>
                  <a:pt x="136" y="370"/>
                  <a:pt x="136" y="370"/>
                </a:cubicBezTo>
                <a:cubicBezTo>
                  <a:pt x="136" y="441"/>
                  <a:pt x="136" y="441"/>
                  <a:pt x="136" y="441"/>
                </a:cubicBezTo>
                <a:cubicBezTo>
                  <a:pt x="115" y="441"/>
                  <a:pt x="115" y="441"/>
                  <a:pt x="115" y="441"/>
                </a:cubicBezTo>
                <a:cubicBezTo>
                  <a:pt x="163" y="523"/>
                  <a:pt x="163" y="523"/>
                  <a:pt x="163" y="523"/>
                </a:cubicBezTo>
                <a:cubicBezTo>
                  <a:pt x="210" y="441"/>
                  <a:pt x="210" y="441"/>
                  <a:pt x="210" y="441"/>
                </a:cubicBezTo>
                <a:cubicBezTo>
                  <a:pt x="190" y="441"/>
                  <a:pt x="190" y="441"/>
                  <a:pt x="190" y="441"/>
                </a:cubicBezTo>
                <a:cubicBezTo>
                  <a:pt x="190" y="370"/>
                  <a:pt x="190" y="370"/>
                  <a:pt x="190" y="370"/>
                </a:cubicBezTo>
                <a:cubicBezTo>
                  <a:pt x="1052" y="370"/>
                  <a:pt x="1052" y="370"/>
                  <a:pt x="1052" y="370"/>
                </a:cubicBezTo>
                <a:cubicBezTo>
                  <a:pt x="1052" y="441"/>
                  <a:pt x="1052" y="441"/>
                  <a:pt x="1052" y="441"/>
                </a:cubicBezTo>
                <a:cubicBezTo>
                  <a:pt x="1031" y="441"/>
                  <a:pt x="1031" y="441"/>
                  <a:pt x="1031" y="441"/>
                </a:cubicBezTo>
                <a:cubicBezTo>
                  <a:pt x="1079" y="523"/>
                  <a:pt x="1079" y="523"/>
                  <a:pt x="1079" y="523"/>
                </a:cubicBezTo>
                <a:cubicBezTo>
                  <a:pt x="1126" y="441"/>
                  <a:pt x="1126" y="441"/>
                  <a:pt x="1126" y="441"/>
                </a:cubicBezTo>
                <a:cubicBezTo>
                  <a:pt x="1106" y="441"/>
                  <a:pt x="1106" y="441"/>
                  <a:pt x="1106" y="441"/>
                </a:cubicBezTo>
                <a:cubicBezTo>
                  <a:pt x="1106" y="370"/>
                  <a:pt x="1106" y="370"/>
                  <a:pt x="1106" y="370"/>
                </a:cubicBezTo>
              </a:path>
            </a:pathLst>
          </a:custGeom>
          <a:solidFill>
            <a:srgbClr val="4D8C6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70" name="Picture 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49728" y="3132027"/>
            <a:ext cx="1063368" cy="70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1" name="Freeform 51"/>
          <p:cNvSpPr>
            <a:spLocks/>
          </p:cNvSpPr>
          <p:nvPr/>
        </p:nvSpPr>
        <p:spPr bwMode="auto">
          <a:xfrm>
            <a:off x="8522804" y="2799409"/>
            <a:ext cx="915957" cy="306160"/>
          </a:xfrm>
          <a:custGeom>
            <a:avLst/>
            <a:gdLst/>
            <a:ahLst/>
            <a:cxnLst>
              <a:cxn ang="0">
                <a:pos x="105" y="158"/>
              </a:cxn>
              <a:cxn ang="0">
                <a:pos x="397" y="158"/>
              </a:cxn>
              <a:cxn ang="0">
                <a:pos x="397" y="158"/>
              </a:cxn>
              <a:cxn ang="0">
                <a:pos x="473" y="158"/>
              </a:cxn>
              <a:cxn ang="0">
                <a:pos x="314" y="0"/>
              </a:cxn>
              <a:cxn ang="0">
                <a:pos x="157" y="0"/>
              </a:cxn>
              <a:cxn ang="0">
                <a:pos x="0" y="158"/>
              </a:cxn>
              <a:cxn ang="0">
                <a:pos x="105" y="158"/>
              </a:cxn>
              <a:cxn ang="0">
                <a:pos x="105" y="158"/>
              </a:cxn>
            </a:cxnLst>
            <a:rect l="0" t="0" r="r" b="b"/>
            <a:pathLst>
              <a:path w="473" h="158">
                <a:moveTo>
                  <a:pt x="105" y="158"/>
                </a:moveTo>
                <a:cubicBezTo>
                  <a:pt x="397" y="158"/>
                  <a:pt x="397" y="158"/>
                  <a:pt x="397" y="158"/>
                </a:cubicBezTo>
                <a:cubicBezTo>
                  <a:pt x="397" y="158"/>
                  <a:pt x="397" y="158"/>
                  <a:pt x="397" y="158"/>
                </a:cubicBezTo>
                <a:cubicBezTo>
                  <a:pt x="473" y="158"/>
                  <a:pt x="473" y="158"/>
                  <a:pt x="473" y="158"/>
                </a:cubicBezTo>
                <a:cubicBezTo>
                  <a:pt x="392" y="75"/>
                  <a:pt x="314" y="0"/>
                  <a:pt x="314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7" y="0"/>
                  <a:pt x="81" y="75"/>
                  <a:pt x="0" y="158"/>
                </a:cubicBezTo>
                <a:cubicBezTo>
                  <a:pt x="105" y="158"/>
                  <a:pt x="105" y="158"/>
                  <a:pt x="105" y="158"/>
                </a:cubicBezTo>
                <a:cubicBezTo>
                  <a:pt x="105" y="158"/>
                  <a:pt x="105" y="158"/>
                  <a:pt x="105" y="158"/>
                </a:cubicBezTo>
              </a:path>
            </a:pathLst>
          </a:custGeom>
          <a:solidFill>
            <a:srgbClr val="36333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73" name="Freeform 53"/>
          <p:cNvSpPr>
            <a:spLocks/>
          </p:cNvSpPr>
          <p:nvPr/>
        </p:nvSpPr>
        <p:spPr bwMode="auto">
          <a:xfrm>
            <a:off x="8382953" y="910798"/>
            <a:ext cx="1196919" cy="709332"/>
          </a:xfrm>
          <a:custGeom>
            <a:avLst/>
            <a:gdLst/>
            <a:ahLst/>
            <a:cxnLst>
              <a:cxn ang="0">
                <a:pos x="616" y="169"/>
              </a:cxn>
              <a:cxn ang="0">
                <a:pos x="453" y="88"/>
              </a:cxn>
              <a:cxn ang="0">
                <a:pos x="401" y="27"/>
              </a:cxn>
              <a:cxn ang="0">
                <a:pos x="325" y="35"/>
              </a:cxn>
              <a:cxn ang="0">
                <a:pos x="318" y="74"/>
              </a:cxn>
              <a:cxn ang="0">
                <a:pos x="259" y="91"/>
              </a:cxn>
              <a:cxn ang="0">
                <a:pos x="205" y="55"/>
              </a:cxn>
              <a:cxn ang="0">
                <a:pos x="161" y="100"/>
              </a:cxn>
              <a:cxn ang="0">
                <a:pos x="0" y="96"/>
              </a:cxn>
              <a:cxn ang="0">
                <a:pos x="6" y="105"/>
              </a:cxn>
              <a:cxn ang="0">
                <a:pos x="237" y="355"/>
              </a:cxn>
              <a:cxn ang="0">
                <a:pos x="417" y="366"/>
              </a:cxn>
              <a:cxn ang="0">
                <a:pos x="492" y="283"/>
              </a:cxn>
              <a:cxn ang="0">
                <a:pos x="607" y="187"/>
              </a:cxn>
              <a:cxn ang="0">
                <a:pos x="616" y="169"/>
              </a:cxn>
            </a:cxnLst>
            <a:rect l="0" t="0" r="r" b="b"/>
            <a:pathLst>
              <a:path w="618" h="366">
                <a:moveTo>
                  <a:pt x="616" y="169"/>
                </a:moveTo>
                <a:cubicBezTo>
                  <a:pt x="608" y="140"/>
                  <a:pt x="536" y="107"/>
                  <a:pt x="453" y="88"/>
                </a:cubicBezTo>
                <a:cubicBezTo>
                  <a:pt x="450" y="69"/>
                  <a:pt x="438" y="43"/>
                  <a:pt x="401" y="27"/>
                </a:cubicBezTo>
                <a:cubicBezTo>
                  <a:pt x="339" y="0"/>
                  <a:pt x="325" y="35"/>
                  <a:pt x="325" y="35"/>
                </a:cubicBezTo>
                <a:cubicBezTo>
                  <a:pt x="325" y="35"/>
                  <a:pt x="323" y="55"/>
                  <a:pt x="318" y="74"/>
                </a:cubicBezTo>
                <a:cubicBezTo>
                  <a:pt x="287" y="75"/>
                  <a:pt x="270" y="82"/>
                  <a:pt x="259" y="91"/>
                </a:cubicBezTo>
                <a:cubicBezTo>
                  <a:pt x="242" y="75"/>
                  <a:pt x="224" y="56"/>
                  <a:pt x="205" y="55"/>
                </a:cubicBezTo>
                <a:cubicBezTo>
                  <a:pt x="187" y="54"/>
                  <a:pt x="178" y="78"/>
                  <a:pt x="161" y="100"/>
                </a:cubicBezTo>
                <a:cubicBezTo>
                  <a:pt x="46" y="47"/>
                  <a:pt x="0" y="96"/>
                  <a:pt x="0" y="96"/>
                </a:cubicBezTo>
                <a:cubicBezTo>
                  <a:pt x="2" y="99"/>
                  <a:pt x="4" y="102"/>
                  <a:pt x="6" y="105"/>
                </a:cubicBezTo>
                <a:cubicBezTo>
                  <a:pt x="59" y="181"/>
                  <a:pt x="237" y="355"/>
                  <a:pt x="237" y="355"/>
                </a:cubicBezTo>
                <a:cubicBezTo>
                  <a:pt x="417" y="366"/>
                  <a:pt x="417" y="366"/>
                  <a:pt x="417" y="366"/>
                </a:cubicBezTo>
                <a:cubicBezTo>
                  <a:pt x="417" y="366"/>
                  <a:pt x="396" y="324"/>
                  <a:pt x="492" y="283"/>
                </a:cubicBezTo>
                <a:cubicBezTo>
                  <a:pt x="559" y="254"/>
                  <a:pt x="593" y="211"/>
                  <a:pt x="607" y="187"/>
                </a:cubicBezTo>
                <a:cubicBezTo>
                  <a:pt x="614" y="181"/>
                  <a:pt x="618" y="175"/>
                  <a:pt x="616" y="169"/>
                </a:cubicBezTo>
                <a:close/>
              </a:path>
            </a:pathLst>
          </a:custGeom>
          <a:solidFill>
            <a:srgbClr val="36333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74" name="Freeform 54"/>
          <p:cNvSpPr>
            <a:spLocks/>
          </p:cNvSpPr>
          <p:nvPr/>
        </p:nvSpPr>
        <p:spPr bwMode="auto">
          <a:xfrm>
            <a:off x="8298539" y="1497918"/>
            <a:ext cx="1472839" cy="1301492"/>
          </a:xfrm>
          <a:custGeom>
            <a:avLst/>
            <a:gdLst/>
            <a:ahLst/>
            <a:cxnLst>
              <a:cxn ang="0">
                <a:pos x="761" y="109"/>
              </a:cxn>
              <a:cxn ang="0">
                <a:pos x="761" y="582"/>
              </a:cxn>
              <a:cxn ang="0">
                <a:pos x="709" y="582"/>
              </a:cxn>
              <a:cxn ang="0">
                <a:pos x="527" y="672"/>
              </a:cxn>
              <a:cxn ang="0">
                <a:pos x="123" y="672"/>
              </a:cxn>
              <a:cxn ang="0">
                <a:pos x="85" y="609"/>
              </a:cxn>
              <a:cxn ang="0">
                <a:pos x="112" y="533"/>
              </a:cxn>
              <a:cxn ang="0">
                <a:pos x="51" y="451"/>
              </a:cxn>
              <a:cxn ang="0">
                <a:pos x="98" y="373"/>
              </a:cxn>
              <a:cxn ang="0">
                <a:pos x="84" y="371"/>
              </a:cxn>
              <a:cxn ang="0">
                <a:pos x="16" y="293"/>
              </a:cxn>
              <a:cxn ang="0">
                <a:pos x="69" y="215"/>
              </a:cxn>
              <a:cxn ang="0">
                <a:pos x="80" y="213"/>
              </a:cxn>
              <a:cxn ang="0">
                <a:pos x="0" y="115"/>
              </a:cxn>
              <a:cxn ang="0">
                <a:pos x="397" y="31"/>
              </a:cxn>
              <a:cxn ang="0">
                <a:pos x="703" y="100"/>
              </a:cxn>
              <a:cxn ang="0">
                <a:pos x="761" y="109"/>
              </a:cxn>
            </a:cxnLst>
            <a:rect l="0" t="0" r="r" b="b"/>
            <a:pathLst>
              <a:path w="761" h="672">
                <a:moveTo>
                  <a:pt x="761" y="109"/>
                </a:moveTo>
                <a:cubicBezTo>
                  <a:pt x="761" y="582"/>
                  <a:pt x="761" y="582"/>
                  <a:pt x="761" y="582"/>
                </a:cubicBezTo>
                <a:cubicBezTo>
                  <a:pt x="709" y="582"/>
                  <a:pt x="709" y="582"/>
                  <a:pt x="709" y="582"/>
                </a:cubicBezTo>
                <a:cubicBezTo>
                  <a:pt x="709" y="582"/>
                  <a:pt x="640" y="672"/>
                  <a:pt x="527" y="672"/>
                </a:cubicBezTo>
                <a:cubicBezTo>
                  <a:pt x="413" y="672"/>
                  <a:pt x="123" y="672"/>
                  <a:pt x="123" y="672"/>
                </a:cubicBezTo>
                <a:cubicBezTo>
                  <a:pt x="123" y="672"/>
                  <a:pt x="85" y="660"/>
                  <a:pt x="85" y="609"/>
                </a:cubicBezTo>
                <a:cubicBezTo>
                  <a:pt x="85" y="558"/>
                  <a:pt x="112" y="551"/>
                  <a:pt x="112" y="533"/>
                </a:cubicBezTo>
                <a:cubicBezTo>
                  <a:pt x="112" y="515"/>
                  <a:pt x="51" y="551"/>
                  <a:pt x="51" y="451"/>
                </a:cubicBezTo>
                <a:cubicBezTo>
                  <a:pt x="51" y="351"/>
                  <a:pt x="98" y="387"/>
                  <a:pt x="98" y="373"/>
                </a:cubicBezTo>
                <a:cubicBezTo>
                  <a:pt x="98" y="370"/>
                  <a:pt x="92" y="370"/>
                  <a:pt x="84" y="371"/>
                </a:cubicBezTo>
                <a:cubicBezTo>
                  <a:pt x="60" y="372"/>
                  <a:pt x="16" y="373"/>
                  <a:pt x="16" y="293"/>
                </a:cubicBezTo>
                <a:cubicBezTo>
                  <a:pt x="16" y="211"/>
                  <a:pt x="51" y="213"/>
                  <a:pt x="69" y="215"/>
                </a:cubicBezTo>
                <a:cubicBezTo>
                  <a:pt x="76" y="216"/>
                  <a:pt x="80" y="217"/>
                  <a:pt x="80" y="213"/>
                </a:cubicBezTo>
                <a:cubicBezTo>
                  <a:pt x="80" y="202"/>
                  <a:pt x="0" y="230"/>
                  <a:pt x="0" y="115"/>
                </a:cubicBezTo>
                <a:cubicBezTo>
                  <a:pt x="0" y="0"/>
                  <a:pt x="239" y="31"/>
                  <a:pt x="397" y="31"/>
                </a:cubicBezTo>
                <a:cubicBezTo>
                  <a:pt x="555" y="31"/>
                  <a:pt x="663" y="66"/>
                  <a:pt x="703" y="100"/>
                </a:cubicBezTo>
                <a:cubicBezTo>
                  <a:pt x="743" y="134"/>
                  <a:pt x="761" y="109"/>
                  <a:pt x="761" y="109"/>
                </a:cubicBezTo>
              </a:path>
            </a:pathLst>
          </a:custGeom>
          <a:solidFill>
            <a:srgbClr val="FFEAC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75" name="Freeform 55"/>
          <p:cNvSpPr>
            <a:spLocks/>
          </p:cNvSpPr>
          <p:nvPr/>
        </p:nvSpPr>
        <p:spPr bwMode="auto">
          <a:xfrm>
            <a:off x="9717202" y="1708323"/>
            <a:ext cx="54176" cy="915958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8" y="9"/>
              </a:cxn>
              <a:cxn ang="0">
                <a:pos x="0" y="8"/>
              </a:cxn>
              <a:cxn ang="0">
                <a:pos x="0" y="8"/>
              </a:cxn>
              <a:cxn ang="0">
                <a:pos x="8" y="9"/>
              </a:cxn>
              <a:cxn ang="0">
                <a:pos x="28" y="0"/>
              </a:cxn>
              <a:cxn ang="0">
                <a:pos x="28" y="473"/>
              </a:cxn>
              <a:cxn ang="0">
                <a:pos x="28" y="0"/>
              </a:cxn>
            </a:cxnLst>
            <a:rect l="0" t="0" r="r" b="b"/>
            <a:pathLst>
              <a:path w="28" h="473">
                <a:moveTo>
                  <a:pt x="28" y="0"/>
                </a:moveTo>
                <a:cubicBezTo>
                  <a:pt x="28" y="0"/>
                  <a:pt x="22" y="9"/>
                  <a:pt x="8" y="9"/>
                </a:cubicBezTo>
                <a:cubicBezTo>
                  <a:pt x="6" y="9"/>
                  <a:pt x="3" y="9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3" y="9"/>
                  <a:pt x="6" y="9"/>
                  <a:pt x="8" y="9"/>
                </a:cubicBezTo>
                <a:cubicBezTo>
                  <a:pt x="22" y="9"/>
                  <a:pt x="28" y="0"/>
                  <a:pt x="28" y="0"/>
                </a:cubicBezTo>
                <a:cubicBezTo>
                  <a:pt x="28" y="473"/>
                  <a:pt x="28" y="473"/>
                  <a:pt x="28" y="473"/>
                </a:cubicBezTo>
                <a:cubicBezTo>
                  <a:pt x="28" y="0"/>
                  <a:pt x="28" y="0"/>
                  <a:pt x="28" y="0"/>
                </a:cubicBezTo>
              </a:path>
            </a:pathLst>
          </a:custGeom>
          <a:solidFill>
            <a:srgbClr val="FFF7E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76" name="Freeform 56"/>
          <p:cNvSpPr>
            <a:spLocks/>
          </p:cNvSpPr>
          <p:nvPr/>
        </p:nvSpPr>
        <p:spPr bwMode="auto">
          <a:xfrm>
            <a:off x="8462328" y="1708323"/>
            <a:ext cx="1309051" cy="1091086"/>
          </a:xfrm>
          <a:custGeom>
            <a:avLst/>
            <a:gdLst/>
            <a:ahLst/>
            <a:cxnLst>
              <a:cxn ang="0">
                <a:pos x="676" y="0"/>
              </a:cxn>
              <a:cxn ang="0">
                <a:pos x="656" y="9"/>
              </a:cxn>
              <a:cxn ang="0">
                <a:pos x="648" y="8"/>
              </a:cxn>
              <a:cxn ang="0">
                <a:pos x="21" y="494"/>
              </a:cxn>
              <a:cxn ang="0">
                <a:pos x="0" y="493"/>
              </a:cxn>
              <a:cxn ang="0">
                <a:pos x="0" y="500"/>
              </a:cxn>
              <a:cxn ang="0">
                <a:pos x="0" y="500"/>
              </a:cxn>
              <a:cxn ang="0">
                <a:pos x="38" y="563"/>
              </a:cxn>
              <a:cxn ang="0">
                <a:pos x="442" y="563"/>
              </a:cxn>
              <a:cxn ang="0">
                <a:pos x="624" y="473"/>
              </a:cxn>
              <a:cxn ang="0">
                <a:pos x="676" y="473"/>
              </a:cxn>
              <a:cxn ang="0">
                <a:pos x="676" y="0"/>
              </a:cxn>
            </a:cxnLst>
            <a:rect l="0" t="0" r="r" b="b"/>
            <a:pathLst>
              <a:path w="676" h="563">
                <a:moveTo>
                  <a:pt x="676" y="0"/>
                </a:moveTo>
                <a:cubicBezTo>
                  <a:pt x="676" y="0"/>
                  <a:pt x="670" y="9"/>
                  <a:pt x="656" y="9"/>
                </a:cubicBezTo>
                <a:cubicBezTo>
                  <a:pt x="654" y="9"/>
                  <a:pt x="651" y="9"/>
                  <a:pt x="648" y="8"/>
                </a:cubicBezTo>
                <a:cubicBezTo>
                  <a:pt x="574" y="285"/>
                  <a:pt x="318" y="494"/>
                  <a:pt x="21" y="494"/>
                </a:cubicBezTo>
                <a:cubicBezTo>
                  <a:pt x="14" y="494"/>
                  <a:pt x="7" y="494"/>
                  <a:pt x="0" y="493"/>
                </a:cubicBezTo>
                <a:cubicBezTo>
                  <a:pt x="0" y="496"/>
                  <a:pt x="0" y="498"/>
                  <a:pt x="0" y="500"/>
                </a:cubicBezTo>
                <a:cubicBezTo>
                  <a:pt x="0" y="500"/>
                  <a:pt x="0" y="500"/>
                  <a:pt x="0" y="500"/>
                </a:cubicBezTo>
                <a:cubicBezTo>
                  <a:pt x="0" y="551"/>
                  <a:pt x="38" y="563"/>
                  <a:pt x="38" y="563"/>
                </a:cubicBezTo>
                <a:cubicBezTo>
                  <a:pt x="38" y="563"/>
                  <a:pt x="328" y="563"/>
                  <a:pt x="442" y="563"/>
                </a:cubicBezTo>
                <a:cubicBezTo>
                  <a:pt x="555" y="563"/>
                  <a:pt x="624" y="473"/>
                  <a:pt x="624" y="473"/>
                </a:cubicBezTo>
                <a:cubicBezTo>
                  <a:pt x="676" y="473"/>
                  <a:pt x="676" y="473"/>
                  <a:pt x="676" y="473"/>
                </a:cubicBezTo>
                <a:cubicBezTo>
                  <a:pt x="676" y="0"/>
                  <a:pt x="676" y="0"/>
                  <a:pt x="676" y="0"/>
                </a:cubicBezTo>
              </a:path>
            </a:pathLst>
          </a:custGeom>
          <a:solidFill>
            <a:srgbClr val="FFE7C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77" name="Rectangle 57"/>
          <p:cNvSpPr>
            <a:spLocks noChangeArrowheads="1"/>
          </p:cNvSpPr>
          <p:nvPr/>
        </p:nvSpPr>
        <p:spPr bwMode="auto">
          <a:xfrm>
            <a:off x="9771379" y="1603752"/>
            <a:ext cx="304899" cy="1142743"/>
          </a:xfrm>
          <a:prstGeom prst="rect">
            <a:avLst/>
          </a:prstGeom>
          <a:solidFill>
            <a:srgbClr val="F1F1F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78" name="Rectangle 58"/>
          <p:cNvSpPr>
            <a:spLocks noChangeArrowheads="1"/>
          </p:cNvSpPr>
          <p:nvPr/>
        </p:nvSpPr>
        <p:spPr bwMode="auto">
          <a:xfrm>
            <a:off x="9771379" y="1603752"/>
            <a:ext cx="304899" cy="1142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79" name="Rectangle 59"/>
          <p:cNvSpPr>
            <a:spLocks noChangeArrowheads="1"/>
          </p:cNvSpPr>
          <p:nvPr/>
        </p:nvSpPr>
        <p:spPr bwMode="auto">
          <a:xfrm>
            <a:off x="10076277" y="1563434"/>
            <a:ext cx="2111616" cy="1225897"/>
          </a:xfrm>
          <a:prstGeom prst="rect">
            <a:avLst/>
          </a:prstGeom>
          <a:solidFill>
            <a:srgbClr val="59647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80" name="Rectangle 60"/>
          <p:cNvSpPr>
            <a:spLocks noChangeArrowheads="1"/>
          </p:cNvSpPr>
          <p:nvPr/>
        </p:nvSpPr>
        <p:spPr bwMode="auto">
          <a:xfrm>
            <a:off x="10076277" y="1563434"/>
            <a:ext cx="2111616" cy="1225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81" name="Rectangle 61"/>
          <p:cNvSpPr>
            <a:spLocks noChangeArrowheads="1"/>
          </p:cNvSpPr>
          <p:nvPr/>
        </p:nvSpPr>
        <p:spPr bwMode="auto">
          <a:xfrm>
            <a:off x="9771379" y="2481910"/>
            <a:ext cx="304899" cy="264582"/>
          </a:xfrm>
          <a:prstGeom prst="rect">
            <a:avLst/>
          </a:prstGeom>
          <a:solidFill>
            <a:srgbClr val="CBCBCB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82" name="Rectangle 62"/>
          <p:cNvSpPr>
            <a:spLocks noChangeArrowheads="1"/>
          </p:cNvSpPr>
          <p:nvPr/>
        </p:nvSpPr>
        <p:spPr bwMode="auto">
          <a:xfrm>
            <a:off x="9771379" y="2481910"/>
            <a:ext cx="304899" cy="264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83" name="Rectangle 63"/>
          <p:cNvSpPr>
            <a:spLocks noChangeArrowheads="1"/>
          </p:cNvSpPr>
          <p:nvPr/>
        </p:nvSpPr>
        <p:spPr bwMode="auto">
          <a:xfrm>
            <a:off x="10076277" y="2504590"/>
            <a:ext cx="2111616" cy="284741"/>
          </a:xfrm>
          <a:prstGeom prst="rect">
            <a:avLst/>
          </a:prstGeom>
          <a:solidFill>
            <a:srgbClr val="47526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84" name="Rectangle 64"/>
          <p:cNvSpPr>
            <a:spLocks noChangeArrowheads="1"/>
          </p:cNvSpPr>
          <p:nvPr/>
        </p:nvSpPr>
        <p:spPr bwMode="auto">
          <a:xfrm>
            <a:off x="10076277" y="2504590"/>
            <a:ext cx="2111616" cy="284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9107" y="2712937"/>
            <a:ext cx="6643940" cy="1287904"/>
          </a:xfrm>
          <a:prstGeom prst="rect">
            <a:avLst/>
          </a:prstGeom>
        </p:spPr>
        <p:txBody>
          <a:bodyPr wrap="square" lIns="117208" tIns="58604" rIns="117208" bIns="58604">
            <a:spAutoFit/>
          </a:bodyPr>
          <a:lstStyle/>
          <a:p>
            <a:r>
              <a:rPr lang="tr-TR" sz="1400" dirty="0" smtClean="0">
                <a:solidFill>
                  <a:schemeClr val="accent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 Light" pitchFamily="34" charset="0"/>
              </a:rPr>
              <a:t>   </a:t>
            </a:r>
            <a:r>
              <a:rPr lang="tr-TR" sz="1600" b="1" dirty="0" smtClean="0">
                <a:solidFill>
                  <a:schemeClr val="accent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 Light" pitchFamily="34" charset="0"/>
              </a:rPr>
              <a:t>Kullanıcıların ay sonunda kullanamadıkları paket içeriklerini, diğer kullanıcılarla oluşturulan pazardan satarak VDFN </a:t>
            </a:r>
            <a:r>
              <a:rPr lang="tr-TR" sz="1600" b="1" dirty="0" err="1">
                <a:solidFill>
                  <a:schemeClr val="accent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 Light" pitchFamily="34" charset="0"/>
              </a:rPr>
              <a:t>C</a:t>
            </a:r>
            <a:r>
              <a:rPr lang="tr-TR" sz="1600" b="1" dirty="0" err="1" smtClean="0">
                <a:solidFill>
                  <a:schemeClr val="accent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 Light" pitchFamily="34" charset="0"/>
              </a:rPr>
              <a:t>oin</a:t>
            </a:r>
            <a:r>
              <a:rPr lang="tr-TR" sz="1600" b="1" dirty="0" smtClean="0">
                <a:solidFill>
                  <a:schemeClr val="accent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 Light" pitchFamily="34" charset="0"/>
              </a:rPr>
              <a:t> kazandıkları bir sistem.</a:t>
            </a:r>
          </a:p>
          <a:p>
            <a:endParaRPr lang="tr-TR" sz="1400" dirty="0" smtClean="0">
              <a:solidFill>
                <a:schemeClr val="accent1"/>
              </a:solidFill>
              <a:latin typeface="Proxima Nova" panose="02000506030000020004" pitchFamily="50" charset="0"/>
              <a:ea typeface="MS PGothic" panose="020B0600070205080204" pitchFamily="34" charset="-128"/>
              <a:cs typeface="Open Sans Light" pitchFamily="34" charset="0"/>
            </a:endParaRPr>
          </a:p>
          <a:p>
            <a:endParaRPr lang="tr-TR" sz="1400" dirty="0">
              <a:solidFill>
                <a:schemeClr val="accent1"/>
              </a:solidFill>
              <a:latin typeface="Proxima Nova" panose="02000506030000020004" pitchFamily="50" charset="0"/>
              <a:ea typeface="MS PGothic" panose="020B0600070205080204" pitchFamily="34" charset="-128"/>
              <a:cs typeface="Open Sans Light" pitchFamily="34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758" y="633283"/>
            <a:ext cx="3656012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smtClean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Biz Ne Sunuyoruz ?</a:t>
            </a:r>
            <a:endParaRPr lang="en-US" sz="2000" b="1" dirty="0">
              <a:solidFill>
                <a:schemeClr val="bg1"/>
              </a:solidFill>
              <a:latin typeface="Proxima Nova" panose="02000506030000020004" pitchFamily="50" charset="0"/>
              <a:ea typeface="MS PGothic" panose="020B0600070205080204" pitchFamily="34" charset="-128"/>
              <a:cs typeface="Open Sans" pitchFamily="34" charset="0"/>
            </a:endParaRPr>
          </a:p>
        </p:txBody>
      </p:sp>
      <p:grpSp>
        <p:nvGrpSpPr>
          <p:cNvPr id="116" name="Group 98"/>
          <p:cNvGrpSpPr/>
          <p:nvPr/>
        </p:nvGrpSpPr>
        <p:grpSpPr>
          <a:xfrm>
            <a:off x="6308983" y="6136071"/>
            <a:ext cx="624548" cy="624548"/>
            <a:chOff x="1527694" y="3014288"/>
            <a:chExt cx="624548" cy="624548"/>
          </a:xfrm>
        </p:grpSpPr>
        <p:sp>
          <p:nvSpPr>
            <p:cNvPr id="141" name="Oval 140"/>
            <p:cNvSpPr/>
            <p:nvPr/>
          </p:nvSpPr>
          <p:spPr>
            <a:xfrm>
              <a:off x="1527694" y="3014288"/>
              <a:ext cx="624548" cy="62454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2" name="Group 34"/>
            <p:cNvGrpSpPr/>
            <p:nvPr/>
          </p:nvGrpSpPr>
          <p:grpSpPr>
            <a:xfrm>
              <a:off x="1671802" y="3171343"/>
              <a:ext cx="349465" cy="348868"/>
              <a:chOff x="2581275" y="2582069"/>
              <a:chExt cx="465138" cy="464344"/>
            </a:xfrm>
            <a:solidFill>
              <a:schemeClr val="bg2"/>
            </a:solidFill>
          </p:grpSpPr>
          <p:sp>
            <p:nvSpPr>
              <p:cNvPr id="143" name="AutoShape 128"/>
              <p:cNvSpPr>
                <a:spLocks/>
              </p:cNvSpPr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4" name="AutoShape 129"/>
              <p:cNvSpPr>
                <a:spLocks/>
              </p:cNvSpPr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18" name="Group 106"/>
          <p:cNvGrpSpPr/>
          <p:nvPr/>
        </p:nvGrpSpPr>
        <p:grpSpPr>
          <a:xfrm>
            <a:off x="152400" y="6136071"/>
            <a:ext cx="624548" cy="624548"/>
            <a:chOff x="4259726" y="1265864"/>
            <a:chExt cx="624548" cy="624548"/>
          </a:xfrm>
        </p:grpSpPr>
        <p:sp>
          <p:nvSpPr>
            <p:cNvPr id="137" name="Oval 136"/>
            <p:cNvSpPr/>
            <p:nvPr/>
          </p:nvSpPr>
          <p:spPr>
            <a:xfrm>
              <a:off x="4259726" y="1265864"/>
              <a:ext cx="624548" cy="6245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AutoShape 137"/>
            <p:cNvSpPr>
              <a:spLocks/>
            </p:cNvSpPr>
            <p:nvPr/>
          </p:nvSpPr>
          <p:spPr bwMode="auto">
            <a:xfrm>
              <a:off x="4397565" y="1386260"/>
              <a:ext cx="348868" cy="348868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614047" y="2435938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smtClean="0">
                <a:solidFill>
                  <a:srgbClr val="00B050"/>
                </a:solidFill>
                <a:latin typeface="Proxima Nova" panose="02000506030000020004" pitchFamily="50" charset="0"/>
                <a:ea typeface="MS PGothic" panose="020B0600070205080204" pitchFamily="34" charset="-128"/>
              </a:rPr>
              <a:t>   </a:t>
            </a:r>
            <a:endParaRPr lang="en-GB" sz="1200" dirty="0">
              <a:solidFill>
                <a:srgbClr val="00B050"/>
              </a:solidFill>
              <a:latin typeface="Proxima Nova" panose="02000506030000020004" pitchFamily="50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66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0E754B4F-6BEC-469D-9F46-000A4076AD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38" t="11992" r="1249" b="11124"/>
          <a:stretch/>
        </p:blipFill>
        <p:spPr>
          <a:xfrm>
            <a:off x="4126635" y="1592263"/>
            <a:ext cx="8065365" cy="45353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355046C-D841-4F77-8426-D22E2B5437DE}"/>
              </a:ext>
            </a:extLst>
          </p:cNvPr>
          <p:cNvSpPr/>
          <p:nvPr/>
        </p:nvSpPr>
        <p:spPr>
          <a:xfrm>
            <a:off x="4126635" y="1592263"/>
            <a:ext cx="8065366" cy="4537076"/>
          </a:xfrm>
          <a:prstGeom prst="rect">
            <a:avLst/>
          </a:prstGeom>
          <a:gradFill flip="none" rotWithShape="1">
            <a:gsLst>
              <a:gs pos="100000">
                <a:srgbClr val="1C1F26">
                  <a:alpha val="80000"/>
                </a:srgbClr>
              </a:gs>
              <a:gs pos="0">
                <a:srgbClr val="1C1F2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C3CEAE-B211-47B0-8533-BC271F875FA0}"/>
              </a:ext>
            </a:extLst>
          </p:cNvPr>
          <p:cNvSpPr/>
          <p:nvPr/>
        </p:nvSpPr>
        <p:spPr>
          <a:xfrm>
            <a:off x="1496285" y="1208494"/>
            <a:ext cx="5398954" cy="5398954"/>
          </a:xfrm>
          <a:prstGeom prst="ellipse">
            <a:avLst/>
          </a:prstGeom>
          <a:solidFill>
            <a:srgbClr val="18191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F7D9CD21-1357-4481-989C-7F0CA23BD801}"/>
              </a:ext>
            </a:extLst>
          </p:cNvPr>
          <p:cNvSpPr/>
          <p:nvPr/>
        </p:nvSpPr>
        <p:spPr>
          <a:xfrm>
            <a:off x="-1101647" y="-1667300"/>
            <a:ext cx="6447698" cy="6447698"/>
          </a:xfrm>
          <a:prstGeom prst="arc">
            <a:avLst>
              <a:gd name="adj1" fmla="val 19922291"/>
              <a:gd name="adj2" fmla="val 7864589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B536872-645E-4FFD-BA10-3C5076C8A624}"/>
              </a:ext>
            </a:extLst>
          </p:cNvPr>
          <p:cNvSpPr/>
          <p:nvPr/>
        </p:nvSpPr>
        <p:spPr>
          <a:xfrm>
            <a:off x="-30778" y="2442538"/>
            <a:ext cx="5657851" cy="2943226"/>
          </a:xfrm>
          <a:custGeom>
            <a:avLst/>
            <a:gdLst>
              <a:gd name="connsiteX0" fmla="*/ 0 w 5657851"/>
              <a:gd name="connsiteY0" fmla="*/ 0 h 2943226"/>
              <a:gd name="connsiteX1" fmla="*/ 1466850 w 5657851"/>
              <a:gd name="connsiteY1" fmla="*/ 0 h 2943226"/>
              <a:gd name="connsiteX2" fmla="*/ 1466850 w 5657851"/>
              <a:gd name="connsiteY2" fmla="*/ 241 h 2943226"/>
              <a:gd name="connsiteX3" fmla="*/ 1471613 w 5657851"/>
              <a:gd name="connsiteY3" fmla="*/ 0 h 2943226"/>
              <a:gd name="connsiteX4" fmla="*/ 4186238 w 5657851"/>
              <a:gd name="connsiteY4" fmla="*/ 0 h 2943226"/>
              <a:gd name="connsiteX5" fmla="*/ 5657851 w 5657851"/>
              <a:gd name="connsiteY5" fmla="*/ 1471613 h 2943226"/>
              <a:gd name="connsiteX6" fmla="*/ 5657850 w 5657851"/>
              <a:gd name="connsiteY6" fmla="*/ 1471613 h 2943226"/>
              <a:gd name="connsiteX7" fmla="*/ 4186237 w 5657851"/>
              <a:gd name="connsiteY7" fmla="*/ 2943226 h 2943226"/>
              <a:gd name="connsiteX8" fmla="*/ 1471613 w 5657851"/>
              <a:gd name="connsiteY8" fmla="*/ 2943225 h 2943226"/>
              <a:gd name="connsiteX9" fmla="*/ 1466850 w 5657851"/>
              <a:gd name="connsiteY9" fmla="*/ 2942985 h 2943226"/>
              <a:gd name="connsiteX10" fmla="*/ 1466850 w 5657851"/>
              <a:gd name="connsiteY10" fmla="*/ 2943225 h 2943226"/>
              <a:gd name="connsiteX11" fmla="*/ 0 w 5657851"/>
              <a:gd name="connsiteY11" fmla="*/ 2943225 h 2943226"/>
              <a:gd name="connsiteX12" fmla="*/ 0 w 5657851"/>
              <a:gd name="connsiteY12" fmla="*/ 1471613 h 2943226"/>
              <a:gd name="connsiteX13" fmla="*/ 0 w 5657851"/>
              <a:gd name="connsiteY13" fmla="*/ 1471612 h 294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57851" h="2943226">
                <a:moveTo>
                  <a:pt x="0" y="0"/>
                </a:moveTo>
                <a:lnTo>
                  <a:pt x="1466850" y="0"/>
                </a:lnTo>
                <a:lnTo>
                  <a:pt x="1466850" y="241"/>
                </a:lnTo>
                <a:lnTo>
                  <a:pt x="1471613" y="0"/>
                </a:lnTo>
                <a:lnTo>
                  <a:pt x="4186238" y="0"/>
                </a:lnTo>
                <a:cubicBezTo>
                  <a:pt x="4998987" y="0"/>
                  <a:pt x="5657851" y="658864"/>
                  <a:pt x="5657851" y="1471613"/>
                </a:cubicBezTo>
                <a:lnTo>
                  <a:pt x="5657850" y="1471613"/>
                </a:lnTo>
                <a:cubicBezTo>
                  <a:pt x="5657850" y="2284362"/>
                  <a:pt x="4998986" y="2943226"/>
                  <a:pt x="4186237" y="2943226"/>
                </a:cubicBezTo>
                <a:lnTo>
                  <a:pt x="1471613" y="2943225"/>
                </a:lnTo>
                <a:lnTo>
                  <a:pt x="1466850" y="2942985"/>
                </a:lnTo>
                <a:lnTo>
                  <a:pt x="1466850" y="2943225"/>
                </a:lnTo>
                <a:lnTo>
                  <a:pt x="0" y="2943225"/>
                </a:lnTo>
                <a:lnTo>
                  <a:pt x="0" y="1471613"/>
                </a:lnTo>
                <a:lnTo>
                  <a:pt x="0" y="1471612"/>
                </a:lnTo>
                <a:close/>
              </a:path>
            </a:pathLst>
          </a:custGeom>
          <a:solidFill>
            <a:srgbClr val="D43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0BDA32B-75C5-4FCF-A97C-5E4B669C0195}"/>
              </a:ext>
            </a:extLst>
          </p:cNvPr>
          <p:cNvSpPr/>
          <p:nvPr/>
        </p:nvSpPr>
        <p:spPr>
          <a:xfrm>
            <a:off x="2295092" y="2034658"/>
            <a:ext cx="3801341" cy="3801341"/>
          </a:xfrm>
          <a:prstGeom prst="arc">
            <a:avLst>
              <a:gd name="adj1" fmla="val 10865968"/>
              <a:gd name="adj2" fmla="val 10025508"/>
            </a:avLst>
          </a:prstGeom>
          <a:solidFill>
            <a:srgbClr val="D4383E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04047-EE9C-49DF-8ECA-BBEAE67DA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026" y="2916574"/>
            <a:ext cx="5239025" cy="2456442"/>
          </a:xfrm>
        </p:spPr>
        <p:txBody>
          <a:bodyPr>
            <a:normAutofit/>
          </a:bodyPr>
          <a:lstStyle/>
          <a:p>
            <a:r>
              <a:rPr lang="tr-TR" sz="3200" dirty="0" smtClean="0"/>
              <a:t>Sistemimizin</a:t>
            </a:r>
            <a:br>
              <a:rPr lang="tr-TR" sz="3200" dirty="0" smtClean="0"/>
            </a:br>
            <a:r>
              <a:rPr lang="tr-TR" sz="3200" dirty="0" smtClean="0"/>
              <a:t>avantajları neler ?</a:t>
            </a:r>
            <a:endParaRPr lang="en-ID" sz="32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2C64C8-7CF4-4A7D-A849-F1DDB4CE8CD2}"/>
              </a:ext>
            </a:extLst>
          </p:cNvPr>
          <p:cNvSpPr/>
          <p:nvPr/>
        </p:nvSpPr>
        <p:spPr>
          <a:xfrm>
            <a:off x="3335626" y="3047835"/>
            <a:ext cx="1720273" cy="1720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983A699C-D2E8-48B1-A406-1E1CC9B0EBE6}"/>
              </a:ext>
            </a:extLst>
          </p:cNvPr>
          <p:cNvSpPr>
            <a:spLocks noEditPoints="1"/>
          </p:cNvSpPr>
          <p:nvPr/>
        </p:nvSpPr>
        <p:spPr bwMode="auto">
          <a:xfrm>
            <a:off x="3764864" y="3477073"/>
            <a:ext cx="861796" cy="861796"/>
          </a:xfrm>
          <a:custGeom>
            <a:avLst/>
            <a:gdLst>
              <a:gd name="T0" fmla="*/ 4 w 96"/>
              <a:gd name="T1" fmla="*/ 52 h 96"/>
              <a:gd name="T2" fmla="*/ 10 w 96"/>
              <a:gd name="T3" fmla="*/ 52 h 96"/>
              <a:gd name="T4" fmla="*/ 44 w 96"/>
              <a:gd name="T5" fmla="*/ 86 h 96"/>
              <a:gd name="T6" fmla="*/ 44 w 96"/>
              <a:gd name="T7" fmla="*/ 92 h 96"/>
              <a:gd name="T8" fmla="*/ 48 w 96"/>
              <a:gd name="T9" fmla="*/ 96 h 96"/>
              <a:gd name="T10" fmla="*/ 52 w 96"/>
              <a:gd name="T11" fmla="*/ 92 h 96"/>
              <a:gd name="T12" fmla="*/ 52 w 96"/>
              <a:gd name="T13" fmla="*/ 86 h 96"/>
              <a:gd name="T14" fmla="*/ 86 w 96"/>
              <a:gd name="T15" fmla="*/ 52 h 96"/>
              <a:gd name="T16" fmla="*/ 92 w 96"/>
              <a:gd name="T17" fmla="*/ 52 h 96"/>
              <a:gd name="T18" fmla="*/ 96 w 96"/>
              <a:gd name="T19" fmla="*/ 48 h 96"/>
              <a:gd name="T20" fmla="*/ 92 w 96"/>
              <a:gd name="T21" fmla="*/ 44 h 96"/>
              <a:gd name="T22" fmla="*/ 86 w 96"/>
              <a:gd name="T23" fmla="*/ 44 h 96"/>
              <a:gd name="T24" fmla="*/ 52 w 96"/>
              <a:gd name="T25" fmla="*/ 10 h 96"/>
              <a:gd name="T26" fmla="*/ 52 w 96"/>
              <a:gd name="T27" fmla="*/ 4 h 96"/>
              <a:gd name="T28" fmla="*/ 48 w 96"/>
              <a:gd name="T29" fmla="*/ 0 h 96"/>
              <a:gd name="T30" fmla="*/ 44 w 96"/>
              <a:gd name="T31" fmla="*/ 4 h 96"/>
              <a:gd name="T32" fmla="*/ 44 w 96"/>
              <a:gd name="T33" fmla="*/ 10 h 96"/>
              <a:gd name="T34" fmla="*/ 10 w 96"/>
              <a:gd name="T35" fmla="*/ 44 h 96"/>
              <a:gd name="T36" fmla="*/ 4 w 96"/>
              <a:gd name="T37" fmla="*/ 44 h 96"/>
              <a:gd name="T38" fmla="*/ 0 w 96"/>
              <a:gd name="T39" fmla="*/ 48 h 96"/>
              <a:gd name="T40" fmla="*/ 4 w 96"/>
              <a:gd name="T41" fmla="*/ 52 h 96"/>
              <a:gd name="T42" fmla="*/ 18 w 96"/>
              <a:gd name="T43" fmla="*/ 52 h 96"/>
              <a:gd name="T44" fmla="*/ 27 w 96"/>
              <a:gd name="T45" fmla="*/ 52 h 96"/>
              <a:gd name="T46" fmla="*/ 44 w 96"/>
              <a:gd name="T47" fmla="*/ 69 h 96"/>
              <a:gd name="T48" fmla="*/ 44 w 96"/>
              <a:gd name="T49" fmla="*/ 78 h 96"/>
              <a:gd name="T50" fmla="*/ 18 w 96"/>
              <a:gd name="T51" fmla="*/ 52 h 96"/>
              <a:gd name="T52" fmla="*/ 52 w 96"/>
              <a:gd name="T53" fmla="*/ 52 h 96"/>
              <a:gd name="T54" fmla="*/ 61 w 96"/>
              <a:gd name="T55" fmla="*/ 52 h 96"/>
              <a:gd name="T56" fmla="*/ 52 w 96"/>
              <a:gd name="T57" fmla="*/ 61 h 96"/>
              <a:gd name="T58" fmla="*/ 52 w 96"/>
              <a:gd name="T59" fmla="*/ 52 h 96"/>
              <a:gd name="T60" fmla="*/ 52 w 96"/>
              <a:gd name="T61" fmla="*/ 44 h 96"/>
              <a:gd name="T62" fmla="*/ 52 w 96"/>
              <a:gd name="T63" fmla="*/ 35 h 96"/>
              <a:gd name="T64" fmla="*/ 61 w 96"/>
              <a:gd name="T65" fmla="*/ 44 h 96"/>
              <a:gd name="T66" fmla="*/ 52 w 96"/>
              <a:gd name="T67" fmla="*/ 44 h 96"/>
              <a:gd name="T68" fmla="*/ 44 w 96"/>
              <a:gd name="T69" fmla="*/ 44 h 96"/>
              <a:gd name="T70" fmla="*/ 35 w 96"/>
              <a:gd name="T71" fmla="*/ 44 h 96"/>
              <a:gd name="T72" fmla="*/ 44 w 96"/>
              <a:gd name="T73" fmla="*/ 35 h 96"/>
              <a:gd name="T74" fmla="*/ 44 w 96"/>
              <a:gd name="T75" fmla="*/ 44 h 96"/>
              <a:gd name="T76" fmla="*/ 44 w 96"/>
              <a:gd name="T77" fmla="*/ 52 h 96"/>
              <a:gd name="T78" fmla="*/ 44 w 96"/>
              <a:gd name="T79" fmla="*/ 61 h 96"/>
              <a:gd name="T80" fmla="*/ 35 w 96"/>
              <a:gd name="T81" fmla="*/ 52 h 96"/>
              <a:gd name="T82" fmla="*/ 44 w 96"/>
              <a:gd name="T83" fmla="*/ 52 h 96"/>
              <a:gd name="T84" fmla="*/ 52 w 96"/>
              <a:gd name="T85" fmla="*/ 78 h 96"/>
              <a:gd name="T86" fmla="*/ 52 w 96"/>
              <a:gd name="T87" fmla="*/ 69 h 96"/>
              <a:gd name="T88" fmla="*/ 69 w 96"/>
              <a:gd name="T89" fmla="*/ 52 h 96"/>
              <a:gd name="T90" fmla="*/ 78 w 96"/>
              <a:gd name="T91" fmla="*/ 52 h 96"/>
              <a:gd name="T92" fmla="*/ 52 w 96"/>
              <a:gd name="T93" fmla="*/ 78 h 96"/>
              <a:gd name="T94" fmla="*/ 78 w 96"/>
              <a:gd name="T95" fmla="*/ 44 h 96"/>
              <a:gd name="T96" fmla="*/ 69 w 96"/>
              <a:gd name="T97" fmla="*/ 44 h 96"/>
              <a:gd name="T98" fmla="*/ 52 w 96"/>
              <a:gd name="T99" fmla="*/ 27 h 96"/>
              <a:gd name="T100" fmla="*/ 52 w 96"/>
              <a:gd name="T101" fmla="*/ 18 h 96"/>
              <a:gd name="T102" fmla="*/ 78 w 96"/>
              <a:gd name="T103" fmla="*/ 44 h 96"/>
              <a:gd name="T104" fmla="*/ 44 w 96"/>
              <a:gd name="T105" fmla="*/ 18 h 96"/>
              <a:gd name="T106" fmla="*/ 44 w 96"/>
              <a:gd name="T107" fmla="*/ 27 h 96"/>
              <a:gd name="T108" fmla="*/ 27 w 96"/>
              <a:gd name="T109" fmla="*/ 44 h 96"/>
              <a:gd name="T110" fmla="*/ 18 w 96"/>
              <a:gd name="T111" fmla="*/ 44 h 96"/>
              <a:gd name="T112" fmla="*/ 44 w 96"/>
              <a:gd name="T113" fmla="*/ 1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6" h="96">
                <a:moveTo>
                  <a:pt x="4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12" y="70"/>
                  <a:pt x="26" y="84"/>
                  <a:pt x="44" y="86"/>
                </a:cubicBezTo>
                <a:cubicBezTo>
                  <a:pt x="44" y="92"/>
                  <a:pt x="44" y="92"/>
                  <a:pt x="44" y="92"/>
                </a:cubicBezTo>
                <a:cubicBezTo>
                  <a:pt x="44" y="94"/>
                  <a:pt x="46" y="96"/>
                  <a:pt x="48" y="96"/>
                </a:cubicBezTo>
                <a:cubicBezTo>
                  <a:pt x="50" y="96"/>
                  <a:pt x="52" y="94"/>
                  <a:pt x="52" y="92"/>
                </a:cubicBezTo>
                <a:cubicBezTo>
                  <a:pt x="52" y="86"/>
                  <a:pt x="52" y="86"/>
                  <a:pt x="52" y="86"/>
                </a:cubicBezTo>
                <a:cubicBezTo>
                  <a:pt x="70" y="84"/>
                  <a:pt x="84" y="70"/>
                  <a:pt x="86" y="52"/>
                </a:cubicBezTo>
                <a:cubicBezTo>
                  <a:pt x="92" y="52"/>
                  <a:pt x="92" y="52"/>
                  <a:pt x="92" y="52"/>
                </a:cubicBezTo>
                <a:cubicBezTo>
                  <a:pt x="94" y="52"/>
                  <a:pt x="96" y="50"/>
                  <a:pt x="96" y="48"/>
                </a:cubicBezTo>
                <a:cubicBezTo>
                  <a:pt x="96" y="46"/>
                  <a:pt x="94" y="44"/>
                  <a:pt x="92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26"/>
                  <a:pt x="70" y="12"/>
                  <a:pt x="52" y="10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2"/>
                  <a:pt x="50" y="0"/>
                  <a:pt x="48" y="0"/>
                </a:cubicBezTo>
                <a:cubicBezTo>
                  <a:pt x="46" y="0"/>
                  <a:pt x="44" y="2"/>
                  <a:pt x="44" y="4"/>
                </a:cubicBezTo>
                <a:cubicBezTo>
                  <a:pt x="44" y="10"/>
                  <a:pt x="44" y="10"/>
                  <a:pt x="44" y="10"/>
                </a:cubicBezTo>
                <a:cubicBezTo>
                  <a:pt x="26" y="12"/>
                  <a:pt x="12" y="26"/>
                  <a:pt x="10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2" y="44"/>
                  <a:pt x="0" y="46"/>
                  <a:pt x="0" y="48"/>
                </a:cubicBezTo>
                <a:cubicBezTo>
                  <a:pt x="0" y="50"/>
                  <a:pt x="2" y="52"/>
                  <a:pt x="4" y="52"/>
                </a:cubicBezTo>
                <a:close/>
                <a:moveTo>
                  <a:pt x="18" y="52"/>
                </a:moveTo>
                <a:cubicBezTo>
                  <a:pt x="27" y="52"/>
                  <a:pt x="27" y="52"/>
                  <a:pt x="27" y="52"/>
                </a:cubicBezTo>
                <a:cubicBezTo>
                  <a:pt x="29" y="60"/>
                  <a:pt x="36" y="67"/>
                  <a:pt x="44" y="69"/>
                </a:cubicBezTo>
                <a:cubicBezTo>
                  <a:pt x="44" y="78"/>
                  <a:pt x="44" y="78"/>
                  <a:pt x="44" y="78"/>
                </a:cubicBezTo>
                <a:cubicBezTo>
                  <a:pt x="31" y="76"/>
                  <a:pt x="20" y="65"/>
                  <a:pt x="18" y="52"/>
                </a:cubicBezTo>
                <a:close/>
                <a:moveTo>
                  <a:pt x="52" y="52"/>
                </a:moveTo>
                <a:cubicBezTo>
                  <a:pt x="61" y="52"/>
                  <a:pt x="61" y="52"/>
                  <a:pt x="61" y="52"/>
                </a:cubicBezTo>
                <a:cubicBezTo>
                  <a:pt x="59" y="56"/>
                  <a:pt x="56" y="59"/>
                  <a:pt x="52" y="61"/>
                </a:cubicBezTo>
                <a:lnTo>
                  <a:pt x="52" y="52"/>
                </a:lnTo>
                <a:close/>
                <a:moveTo>
                  <a:pt x="52" y="44"/>
                </a:moveTo>
                <a:cubicBezTo>
                  <a:pt x="52" y="35"/>
                  <a:pt x="52" y="35"/>
                  <a:pt x="52" y="35"/>
                </a:cubicBezTo>
                <a:cubicBezTo>
                  <a:pt x="56" y="37"/>
                  <a:pt x="59" y="40"/>
                  <a:pt x="61" y="44"/>
                </a:cubicBezTo>
                <a:lnTo>
                  <a:pt x="52" y="44"/>
                </a:lnTo>
                <a:close/>
                <a:moveTo>
                  <a:pt x="44" y="44"/>
                </a:moveTo>
                <a:cubicBezTo>
                  <a:pt x="35" y="44"/>
                  <a:pt x="35" y="44"/>
                  <a:pt x="35" y="44"/>
                </a:cubicBezTo>
                <a:cubicBezTo>
                  <a:pt x="37" y="40"/>
                  <a:pt x="40" y="37"/>
                  <a:pt x="44" y="35"/>
                </a:cubicBezTo>
                <a:lnTo>
                  <a:pt x="44" y="44"/>
                </a:lnTo>
                <a:close/>
                <a:moveTo>
                  <a:pt x="44" y="52"/>
                </a:moveTo>
                <a:cubicBezTo>
                  <a:pt x="44" y="61"/>
                  <a:pt x="44" y="61"/>
                  <a:pt x="44" y="61"/>
                </a:cubicBezTo>
                <a:cubicBezTo>
                  <a:pt x="40" y="59"/>
                  <a:pt x="37" y="56"/>
                  <a:pt x="35" y="52"/>
                </a:cubicBezTo>
                <a:lnTo>
                  <a:pt x="44" y="52"/>
                </a:lnTo>
                <a:close/>
                <a:moveTo>
                  <a:pt x="52" y="78"/>
                </a:moveTo>
                <a:cubicBezTo>
                  <a:pt x="52" y="69"/>
                  <a:pt x="52" y="69"/>
                  <a:pt x="52" y="69"/>
                </a:cubicBezTo>
                <a:cubicBezTo>
                  <a:pt x="60" y="67"/>
                  <a:pt x="67" y="60"/>
                  <a:pt x="69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6" y="65"/>
                  <a:pt x="65" y="76"/>
                  <a:pt x="52" y="78"/>
                </a:cubicBezTo>
                <a:close/>
                <a:moveTo>
                  <a:pt x="78" y="44"/>
                </a:moveTo>
                <a:cubicBezTo>
                  <a:pt x="69" y="44"/>
                  <a:pt x="69" y="44"/>
                  <a:pt x="69" y="44"/>
                </a:cubicBezTo>
                <a:cubicBezTo>
                  <a:pt x="67" y="36"/>
                  <a:pt x="60" y="29"/>
                  <a:pt x="52" y="27"/>
                </a:cubicBezTo>
                <a:cubicBezTo>
                  <a:pt x="52" y="18"/>
                  <a:pt x="52" y="18"/>
                  <a:pt x="52" y="18"/>
                </a:cubicBezTo>
                <a:cubicBezTo>
                  <a:pt x="65" y="20"/>
                  <a:pt x="76" y="31"/>
                  <a:pt x="78" y="44"/>
                </a:cubicBezTo>
                <a:close/>
                <a:moveTo>
                  <a:pt x="44" y="18"/>
                </a:moveTo>
                <a:cubicBezTo>
                  <a:pt x="44" y="27"/>
                  <a:pt x="44" y="27"/>
                  <a:pt x="44" y="27"/>
                </a:cubicBezTo>
                <a:cubicBezTo>
                  <a:pt x="36" y="29"/>
                  <a:pt x="29" y="36"/>
                  <a:pt x="27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20" y="31"/>
                  <a:pt x="31" y="20"/>
                  <a:pt x="44" y="18"/>
                </a:cubicBezTo>
                <a:close/>
              </a:path>
            </a:pathLst>
          </a:custGeom>
          <a:solidFill>
            <a:srgbClr val="D438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93EAE92-0ABA-42D7-9975-C49BDF73B4C8}"/>
              </a:ext>
            </a:extLst>
          </p:cNvPr>
          <p:cNvSpPr/>
          <p:nvPr/>
        </p:nvSpPr>
        <p:spPr>
          <a:xfrm>
            <a:off x="5901240" y="1876257"/>
            <a:ext cx="566281" cy="566281"/>
          </a:xfrm>
          <a:prstGeom prst="ellipse">
            <a:avLst/>
          </a:prstGeom>
          <a:solidFill>
            <a:srgbClr val="68564B"/>
          </a:solidFill>
          <a:ln w="127000">
            <a:solidFill>
              <a:srgbClr val="18191E"/>
            </a:solidFill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F623A6-9909-4970-855E-834E9FD25463}"/>
              </a:ext>
            </a:extLst>
          </p:cNvPr>
          <p:cNvGrpSpPr/>
          <p:nvPr/>
        </p:nvGrpSpPr>
        <p:grpSpPr>
          <a:xfrm>
            <a:off x="6862022" y="2696795"/>
            <a:ext cx="4841875" cy="2268538"/>
            <a:chOff x="4714842" y="2726532"/>
            <a:chExt cx="8639208" cy="2268538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BC2823B-B799-4A59-979B-A68337720046}"/>
                </a:ext>
              </a:extLst>
            </p:cNvPr>
            <p:cNvCxnSpPr>
              <a:cxnSpLocks/>
            </p:cNvCxnSpPr>
            <p:nvPr/>
          </p:nvCxnSpPr>
          <p:spPr>
            <a:xfrm>
              <a:off x="4737502" y="2726532"/>
              <a:ext cx="861654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84D02A-B608-40BC-BEAD-8AEA3738699E}"/>
                </a:ext>
              </a:extLst>
            </p:cNvPr>
            <p:cNvCxnSpPr>
              <a:cxnSpLocks/>
            </p:cNvCxnSpPr>
            <p:nvPr/>
          </p:nvCxnSpPr>
          <p:spPr>
            <a:xfrm>
              <a:off x="5524500" y="3860801"/>
              <a:ext cx="7829550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98FB50-1B8D-4EF9-88BD-DAA4A00FD517}"/>
                </a:ext>
              </a:extLst>
            </p:cNvPr>
            <p:cNvCxnSpPr>
              <a:cxnSpLocks/>
            </p:cNvCxnSpPr>
            <p:nvPr/>
          </p:nvCxnSpPr>
          <p:spPr>
            <a:xfrm>
              <a:off x="4714842" y="4995070"/>
              <a:ext cx="863920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C22B1210-9FF6-478A-B261-07203E0B5D53}"/>
              </a:ext>
            </a:extLst>
          </p:cNvPr>
          <p:cNvSpPr/>
          <p:nvPr/>
        </p:nvSpPr>
        <p:spPr>
          <a:xfrm>
            <a:off x="6477174" y="3010526"/>
            <a:ext cx="566281" cy="566281"/>
          </a:xfrm>
          <a:prstGeom prst="ellipse">
            <a:avLst/>
          </a:prstGeom>
          <a:solidFill>
            <a:srgbClr val="68564B"/>
          </a:solidFill>
          <a:ln w="127000">
            <a:solidFill>
              <a:srgbClr val="18191E"/>
            </a:solidFill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EFE31C2-5045-421C-A1C8-74A49BD6E513}"/>
              </a:ext>
            </a:extLst>
          </p:cNvPr>
          <p:cNvSpPr/>
          <p:nvPr/>
        </p:nvSpPr>
        <p:spPr>
          <a:xfrm>
            <a:off x="6477174" y="4144795"/>
            <a:ext cx="566281" cy="566281"/>
          </a:xfrm>
          <a:prstGeom prst="ellipse">
            <a:avLst/>
          </a:prstGeom>
          <a:solidFill>
            <a:srgbClr val="68564B"/>
          </a:solidFill>
          <a:ln w="127000">
            <a:solidFill>
              <a:srgbClr val="18191E"/>
            </a:solidFill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E71436-1837-4F74-9080-C40088A30588}"/>
              </a:ext>
            </a:extLst>
          </p:cNvPr>
          <p:cNvSpPr/>
          <p:nvPr/>
        </p:nvSpPr>
        <p:spPr>
          <a:xfrm>
            <a:off x="5901240" y="5279063"/>
            <a:ext cx="566281" cy="566281"/>
          </a:xfrm>
          <a:prstGeom prst="ellipse">
            <a:avLst/>
          </a:prstGeom>
          <a:solidFill>
            <a:srgbClr val="68564B"/>
          </a:solidFill>
          <a:ln w="127000">
            <a:solidFill>
              <a:srgbClr val="18191E"/>
            </a:solidFill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id="{751CB6CE-6A29-4F11-A4AC-058702684DA3}"/>
              </a:ext>
            </a:extLst>
          </p:cNvPr>
          <p:cNvSpPr>
            <a:spLocks/>
          </p:cNvSpPr>
          <p:nvPr/>
        </p:nvSpPr>
        <p:spPr bwMode="auto">
          <a:xfrm>
            <a:off x="6082673" y="2071579"/>
            <a:ext cx="203415" cy="175636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9" name="Freeform 17">
            <a:extLst>
              <a:ext uri="{FF2B5EF4-FFF2-40B4-BE49-F238E27FC236}">
                <a16:creationId xmlns:a16="http://schemas.microsoft.com/office/drawing/2014/main" id="{FDB12069-5E9B-4567-8D84-9679863F83B5}"/>
              </a:ext>
            </a:extLst>
          </p:cNvPr>
          <p:cNvSpPr>
            <a:spLocks/>
          </p:cNvSpPr>
          <p:nvPr/>
        </p:nvSpPr>
        <p:spPr bwMode="auto">
          <a:xfrm>
            <a:off x="6658607" y="3205848"/>
            <a:ext cx="203415" cy="175636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0" name="Freeform 17">
            <a:extLst>
              <a:ext uri="{FF2B5EF4-FFF2-40B4-BE49-F238E27FC236}">
                <a16:creationId xmlns:a16="http://schemas.microsoft.com/office/drawing/2014/main" id="{B63D0D83-F22F-4A80-B92D-1635CD5C0BDB}"/>
              </a:ext>
            </a:extLst>
          </p:cNvPr>
          <p:cNvSpPr>
            <a:spLocks/>
          </p:cNvSpPr>
          <p:nvPr/>
        </p:nvSpPr>
        <p:spPr bwMode="auto">
          <a:xfrm>
            <a:off x="6658607" y="4340117"/>
            <a:ext cx="203415" cy="175636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C585461F-28A0-4FF2-B000-7CB603BC27A0}"/>
              </a:ext>
            </a:extLst>
          </p:cNvPr>
          <p:cNvSpPr>
            <a:spLocks/>
          </p:cNvSpPr>
          <p:nvPr/>
        </p:nvSpPr>
        <p:spPr bwMode="auto">
          <a:xfrm>
            <a:off x="6082673" y="5474385"/>
            <a:ext cx="203415" cy="175636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FABC6A-3A62-4D64-A8DD-064881018006}"/>
              </a:ext>
            </a:extLst>
          </p:cNvPr>
          <p:cNvSpPr/>
          <p:nvPr/>
        </p:nvSpPr>
        <p:spPr>
          <a:xfrm>
            <a:off x="6815735" y="1725024"/>
            <a:ext cx="4896840" cy="868747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tr-TR" sz="1400" dirty="0" smtClean="0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Türkiye’de bu teknolojinin öncüsü olacağımız ve kullanıcı dostu olacağımızdan rakip firmalardan kullanıcı geçişini sağlayacağız.</a:t>
            </a:r>
            <a:endParaRPr lang="en-US" sz="1400" dirty="0">
              <a:solidFill>
                <a:schemeClr val="bg1"/>
              </a:solidFill>
              <a:latin typeface="Proxima Nova" panose="02000506030000020004" pitchFamily="50" charset="0"/>
              <a:cs typeface="Segoe UI Light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E249AD-0E06-4B3B-8AF5-87381F271AA4}"/>
              </a:ext>
            </a:extLst>
          </p:cNvPr>
          <p:cNvSpPr/>
          <p:nvPr/>
        </p:nvSpPr>
        <p:spPr>
          <a:xfrm>
            <a:off x="6815735" y="5127830"/>
            <a:ext cx="4896840" cy="868747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tr-TR" sz="1400" dirty="0" err="1" smtClean="0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Blockchain</a:t>
            </a:r>
            <a:r>
              <a:rPr lang="tr-TR" sz="1400" dirty="0" smtClean="0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 altyapısı kullanıldığı için sürdürülebilir geleceğe yönelik </a:t>
            </a:r>
            <a:r>
              <a:rPr lang="tr-TR" sz="1400" dirty="0" err="1" smtClean="0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vizyoner</a:t>
            </a:r>
            <a:r>
              <a:rPr lang="tr-TR" sz="1400" dirty="0" smtClean="0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 bir ekosistem oluşacak.</a:t>
            </a:r>
            <a:endParaRPr lang="en-US" sz="1400" dirty="0">
              <a:solidFill>
                <a:schemeClr val="bg1"/>
              </a:solidFill>
              <a:latin typeface="Proxima Nova" panose="02000506030000020004" pitchFamily="50" charset="0"/>
              <a:cs typeface="Segoe UI Light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1BF2A7-5D22-4C95-BDA7-D0AFFD94777B}"/>
              </a:ext>
            </a:extLst>
          </p:cNvPr>
          <p:cNvSpPr/>
          <p:nvPr/>
        </p:nvSpPr>
        <p:spPr>
          <a:xfrm>
            <a:off x="7324477" y="2868024"/>
            <a:ext cx="4388098" cy="868747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Her Şey Yanımda, </a:t>
            </a:r>
            <a:r>
              <a:rPr lang="tr-TR" sz="1400" dirty="0" err="1" smtClean="0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dMags</a:t>
            </a:r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 </a:t>
            </a:r>
            <a:r>
              <a:rPr lang="tr-TR" sz="1400" dirty="0" smtClean="0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ve</a:t>
            </a:r>
            <a:r>
              <a:rPr lang="tr-TR" sz="1400" dirty="0" smtClean="0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Vodafone</a:t>
            </a:r>
            <a:r>
              <a:rPr lang="tr-TR" sz="1400" dirty="0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 TV gibi yan uygulamaların kullanımını </a:t>
            </a:r>
            <a:r>
              <a:rPr lang="tr-TR" sz="1400" dirty="0" smtClean="0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arttıracağız.</a:t>
            </a:r>
            <a:endParaRPr lang="en-US" sz="1400" dirty="0">
              <a:solidFill>
                <a:schemeClr val="bg1"/>
              </a:solidFill>
              <a:latin typeface="Proxima Nova" panose="02000506030000020004" pitchFamily="50" charset="0"/>
              <a:cs typeface="Segoe UI Light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601690-80A0-40E1-90EF-21396CB1D2E1}"/>
              </a:ext>
            </a:extLst>
          </p:cNvPr>
          <p:cNvSpPr/>
          <p:nvPr/>
        </p:nvSpPr>
        <p:spPr>
          <a:xfrm>
            <a:off x="7324477" y="3972924"/>
            <a:ext cx="4388098" cy="868747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tr-TR" sz="1400" dirty="0" smtClean="0">
                <a:solidFill>
                  <a:schemeClr val="bg1"/>
                </a:solidFill>
                <a:latin typeface="Proxima Nova" panose="02000506030000020004" pitchFamily="50" charset="0"/>
                <a:cs typeface="Segoe UI Light" panose="020B0502040204020203" pitchFamily="34" charset="0"/>
              </a:rPr>
              <a:t>Bilinçsiz kullanımın önüne geçmiş olacağız.</a:t>
            </a:r>
            <a:endParaRPr lang="en-US" sz="1400" dirty="0">
              <a:solidFill>
                <a:schemeClr val="bg1"/>
              </a:solidFill>
              <a:latin typeface="Proxima Nova" panose="02000506030000020004" pitchFamily="50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37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9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92D53D59-C29F-446B-AD69-C44016A5DCB5}"/>
              </a:ext>
            </a:extLst>
          </p:cNvPr>
          <p:cNvSpPr/>
          <p:nvPr/>
        </p:nvSpPr>
        <p:spPr>
          <a:xfrm>
            <a:off x="993697" y="1568606"/>
            <a:ext cx="878486" cy="807008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7ED227-BE20-466E-AD1A-B63D2A2C892B}"/>
              </a:ext>
            </a:extLst>
          </p:cNvPr>
          <p:cNvSpPr/>
          <p:nvPr/>
        </p:nvSpPr>
        <p:spPr>
          <a:xfrm>
            <a:off x="4506952" y="1568605"/>
            <a:ext cx="905107" cy="841383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236A01-97C4-4BA5-A41A-B2E6BE35315C}"/>
              </a:ext>
            </a:extLst>
          </p:cNvPr>
          <p:cNvSpPr/>
          <p:nvPr/>
        </p:nvSpPr>
        <p:spPr>
          <a:xfrm>
            <a:off x="993697" y="2769480"/>
            <a:ext cx="2948363" cy="15922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Güvenilirlik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tr-TR" sz="1400" dirty="0" err="1">
                <a:latin typeface="Proxima Nova" panose="02000506030000020004" pitchFamily="50" charset="0"/>
                <a:cs typeface="Segoe UI Light" panose="020B0502040204020203" pitchFamily="34" charset="0"/>
              </a:rPr>
              <a:t>Blockchain</a:t>
            </a:r>
            <a:r>
              <a:rPr lang="tr-TR" sz="1400" dirty="0">
                <a:latin typeface="Proxima Nova" panose="02000506030000020004" pitchFamily="50" charset="0"/>
                <a:cs typeface="Segoe UI Light" panose="020B0502040204020203" pitchFamily="34" charset="0"/>
              </a:rPr>
              <a:t> ağı ile ilgili tüm verilerin dağınık olarak bir çok cihazda tutulması dışarıdan gelebilecek tüm saldırıları engellemekte ve güvenli bir sistem sunmaktadır.</a:t>
            </a:r>
            <a:endParaRPr lang="en-US" sz="1400" dirty="0">
              <a:latin typeface="Proxima Nova" panose="02000506030000020004" pitchFamily="50" charset="0"/>
              <a:cs typeface="Segoe UI Light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EED3CEE-9177-43C1-A864-F8B6AD020659}"/>
              </a:ext>
            </a:extLst>
          </p:cNvPr>
          <p:cNvSpPr/>
          <p:nvPr/>
        </p:nvSpPr>
        <p:spPr>
          <a:xfrm>
            <a:off x="4641182" y="2728853"/>
            <a:ext cx="2948363" cy="111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Çevre Dostu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tr-TR" sz="1400" dirty="0" err="1" smtClean="0">
                <a:latin typeface="Proxima Nova" panose="02000506030000020004" pitchFamily="50" charset="0"/>
                <a:cs typeface="Segoe UI Light" panose="020B0502040204020203" pitchFamily="34" charset="0"/>
              </a:rPr>
              <a:t>Proof</a:t>
            </a:r>
            <a:r>
              <a:rPr lang="tr-TR" sz="1400" dirty="0" smtClean="0">
                <a:latin typeface="Proxima Nova" panose="02000506030000020004" pitchFamily="50" charset="0"/>
                <a:cs typeface="Segoe UI Light" panose="020B0502040204020203" pitchFamily="34" charset="0"/>
              </a:rPr>
              <a:t> of </a:t>
            </a:r>
            <a:r>
              <a:rPr lang="tr-TR" sz="1400" dirty="0" err="1" smtClean="0">
                <a:latin typeface="Proxima Nova" panose="02000506030000020004" pitchFamily="50" charset="0"/>
                <a:cs typeface="Segoe UI Light" panose="020B0502040204020203" pitchFamily="34" charset="0"/>
              </a:rPr>
              <a:t>stake</a:t>
            </a:r>
            <a:r>
              <a:rPr lang="tr-TR" sz="1400" dirty="0" smtClean="0">
                <a:latin typeface="Proxima Nova" panose="02000506030000020004" pitchFamily="50" charset="0"/>
                <a:cs typeface="Segoe UI Light" panose="020B0502040204020203" pitchFamily="34" charset="0"/>
              </a:rPr>
              <a:t> ile daha çevreci teknolojilerin kullanımının popülerleşmesi</a:t>
            </a:r>
            <a:r>
              <a:rPr lang="en-US" sz="1400" dirty="0" smtClean="0">
                <a:latin typeface="Proxima Nova" panose="02000506030000020004" pitchFamily="50" charset="0"/>
                <a:cs typeface="Segoe UI Light" panose="020B0502040204020203" pitchFamily="34" charset="0"/>
              </a:rPr>
              <a:t>. </a:t>
            </a:r>
            <a:endParaRPr lang="en-US" sz="1400" dirty="0">
              <a:latin typeface="Proxima Nova" panose="02000506030000020004" pitchFamily="50" charset="0"/>
              <a:cs typeface="Segoe UI Light" panose="020B0502040204020203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423EC92-08FA-43CC-B0A6-F0BC92C1EC20}"/>
              </a:ext>
            </a:extLst>
          </p:cNvPr>
          <p:cNvSpPr/>
          <p:nvPr/>
        </p:nvSpPr>
        <p:spPr>
          <a:xfrm>
            <a:off x="7809989" y="1568606"/>
            <a:ext cx="887963" cy="807008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3530F1-AA9E-4626-B59F-3EDCE685C568}"/>
              </a:ext>
            </a:extLst>
          </p:cNvPr>
          <p:cNvSpPr/>
          <p:nvPr/>
        </p:nvSpPr>
        <p:spPr>
          <a:xfrm>
            <a:off x="8002642" y="2670108"/>
            <a:ext cx="2948363" cy="13552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tr-TR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Sürdürülebilir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tr-TR" sz="1400" dirty="0" smtClean="0">
                <a:latin typeface="Proxima Nova" panose="02000506030000020004" pitchFamily="50" charset="0"/>
                <a:cs typeface="Segoe UI Light" panose="020B0502040204020203" pitchFamily="34" charset="0"/>
              </a:rPr>
              <a:t>İnternetten sonraki en büyük devrim olma potansiyeli olan </a:t>
            </a:r>
            <a:r>
              <a:rPr lang="tr-TR" sz="1400" dirty="0" err="1" smtClean="0">
                <a:latin typeface="Proxima Nova" panose="02000506030000020004" pitchFamily="50" charset="0"/>
                <a:cs typeface="Segoe UI Light" panose="020B0502040204020203" pitchFamily="34" charset="0"/>
              </a:rPr>
              <a:t>blockchain</a:t>
            </a:r>
            <a:r>
              <a:rPr lang="tr-TR" sz="1400" dirty="0" smtClean="0">
                <a:latin typeface="Proxima Nova" panose="02000506030000020004" pitchFamily="50" charset="0"/>
                <a:cs typeface="Segoe UI Light" panose="020B0502040204020203" pitchFamily="34" charset="0"/>
              </a:rPr>
              <a:t> teknolojisiyle entegre çalışan ilk sistem.</a:t>
            </a:r>
            <a:endParaRPr lang="en-US" sz="1400" dirty="0">
              <a:latin typeface="Proxima Nova" panose="02000506030000020004" pitchFamily="50" charset="0"/>
              <a:cs typeface="Segoe UI Light" panose="020B0502040204020203" pitchFamily="34" charset="0"/>
            </a:endParaRPr>
          </a:p>
        </p:txBody>
      </p:sp>
      <p:sp>
        <p:nvSpPr>
          <p:cNvPr id="52" name="Freeform 55">
            <a:extLst>
              <a:ext uri="{FF2B5EF4-FFF2-40B4-BE49-F238E27FC236}">
                <a16:creationId xmlns:a16="http://schemas.microsoft.com/office/drawing/2014/main" id="{221E78B1-0428-4AAA-A0BC-951EE3F28BD1}"/>
              </a:ext>
            </a:extLst>
          </p:cNvPr>
          <p:cNvSpPr>
            <a:spLocks noEditPoints="1"/>
          </p:cNvSpPr>
          <p:nvPr/>
        </p:nvSpPr>
        <p:spPr bwMode="auto">
          <a:xfrm>
            <a:off x="1133123" y="1829529"/>
            <a:ext cx="462017" cy="392638"/>
          </a:xfrm>
          <a:custGeom>
            <a:avLst/>
            <a:gdLst>
              <a:gd name="T0" fmla="*/ 48 w 96"/>
              <a:gd name="T1" fmla="*/ 0 h 89"/>
              <a:gd name="T2" fmla="*/ 0 w 96"/>
              <a:gd name="T3" fmla="*/ 39 h 89"/>
              <a:gd name="T4" fmla="*/ 13 w 96"/>
              <a:gd name="T5" fmla="*/ 66 h 89"/>
              <a:gd name="T6" fmla="*/ 4 w 96"/>
              <a:gd name="T7" fmla="*/ 86 h 89"/>
              <a:gd name="T8" fmla="*/ 4 w 96"/>
              <a:gd name="T9" fmla="*/ 88 h 89"/>
              <a:gd name="T10" fmla="*/ 5 w 96"/>
              <a:gd name="T11" fmla="*/ 89 h 89"/>
              <a:gd name="T12" fmla="*/ 6 w 96"/>
              <a:gd name="T13" fmla="*/ 88 h 89"/>
              <a:gd name="T14" fmla="*/ 32 w 96"/>
              <a:gd name="T15" fmla="*/ 76 h 89"/>
              <a:gd name="T16" fmla="*/ 48 w 96"/>
              <a:gd name="T17" fmla="*/ 79 h 89"/>
              <a:gd name="T18" fmla="*/ 96 w 96"/>
              <a:gd name="T19" fmla="*/ 39 h 89"/>
              <a:gd name="T20" fmla="*/ 48 w 96"/>
              <a:gd name="T21" fmla="*/ 0 h 89"/>
              <a:gd name="T22" fmla="*/ 50 w 96"/>
              <a:gd name="T23" fmla="*/ 62 h 89"/>
              <a:gd name="T24" fmla="*/ 46 w 96"/>
              <a:gd name="T25" fmla="*/ 58 h 89"/>
              <a:gd name="T26" fmla="*/ 50 w 96"/>
              <a:gd name="T27" fmla="*/ 54 h 89"/>
              <a:gd name="T28" fmla="*/ 54 w 96"/>
              <a:gd name="T29" fmla="*/ 58 h 89"/>
              <a:gd name="T30" fmla="*/ 50 w 96"/>
              <a:gd name="T31" fmla="*/ 62 h 89"/>
              <a:gd name="T32" fmla="*/ 52 w 96"/>
              <a:gd name="T33" fmla="*/ 45 h 89"/>
              <a:gd name="T34" fmla="*/ 52 w 96"/>
              <a:gd name="T35" fmla="*/ 49 h 89"/>
              <a:gd name="T36" fmla="*/ 50 w 96"/>
              <a:gd name="T37" fmla="*/ 51 h 89"/>
              <a:gd name="T38" fmla="*/ 48 w 96"/>
              <a:gd name="T39" fmla="*/ 49 h 89"/>
              <a:gd name="T40" fmla="*/ 48 w 96"/>
              <a:gd name="T41" fmla="*/ 44 h 89"/>
              <a:gd name="T42" fmla="*/ 50 w 96"/>
              <a:gd name="T43" fmla="*/ 42 h 89"/>
              <a:gd name="T44" fmla="*/ 60 w 96"/>
              <a:gd name="T45" fmla="*/ 32 h 89"/>
              <a:gd name="T46" fmla="*/ 50 w 96"/>
              <a:gd name="T47" fmla="*/ 22 h 89"/>
              <a:gd name="T48" fmla="*/ 40 w 96"/>
              <a:gd name="T49" fmla="*/ 32 h 89"/>
              <a:gd name="T50" fmla="*/ 38 w 96"/>
              <a:gd name="T51" fmla="*/ 34 h 89"/>
              <a:gd name="T52" fmla="*/ 36 w 96"/>
              <a:gd name="T53" fmla="*/ 32 h 89"/>
              <a:gd name="T54" fmla="*/ 50 w 96"/>
              <a:gd name="T55" fmla="*/ 18 h 89"/>
              <a:gd name="T56" fmla="*/ 64 w 96"/>
              <a:gd name="T57" fmla="*/ 32 h 89"/>
              <a:gd name="T58" fmla="*/ 52 w 96"/>
              <a:gd name="T59" fmla="*/ 4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6" h="89">
                <a:moveTo>
                  <a:pt x="48" y="0"/>
                </a:moveTo>
                <a:cubicBezTo>
                  <a:pt x="22" y="0"/>
                  <a:pt x="0" y="17"/>
                  <a:pt x="0" y="39"/>
                </a:cubicBezTo>
                <a:cubicBezTo>
                  <a:pt x="0" y="49"/>
                  <a:pt x="5" y="59"/>
                  <a:pt x="13" y="66"/>
                </a:cubicBezTo>
                <a:cubicBezTo>
                  <a:pt x="4" y="86"/>
                  <a:pt x="4" y="86"/>
                  <a:pt x="4" y="86"/>
                </a:cubicBezTo>
                <a:cubicBezTo>
                  <a:pt x="3" y="86"/>
                  <a:pt x="3" y="87"/>
                  <a:pt x="4" y="88"/>
                </a:cubicBezTo>
                <a:cubicBezTo>
                  <a:pt x="4" y="88"/>
                  <a:pt x="5" y="89"/>
                  <a:pt x="5" y="89"/>
                </a:cubicBezTo>
                <a:cubicBezTo>
                  <a:pt x="6" y="89"/>
                  <a:pt x="6" y="89"/>
                  <a:pt x="6" y="88"/>
                </a:cubicBezTo>
                <a:cubicBezTo>
                  <a:pt x="32" y="76"/>
                  <a:pt x="32" y="76"/>
                  <a:pt x="32" y="76"/>
                </a:cubicBezTo>
                <a:cubicBezTo>
                  <a:pt x="37" y="78"/>
                  <a:pt x="43" y="79"/>
                  <a:pt x="48" y="79"/>
                </a:cubicBezTo>
                <a:cubicBezTo>
                  <a:pt x="74" y="79"/>
                  <a:pt x="96" y="61"/>
                  <a:pt x="96" y="39"/>
                </a:cubicBezTo>
                <a:cubicBezTo>
                  <a:pt x="96" y="17"/>
                  <a:pt x="74" y="0"/>
                  <a:pt x="48" y="0"/>
                </a:cubicBezTo>
                <a:close/>
                <a:moveTo>
                  <a:pt x="50" y="62"/>
                </a:moveTo>
                <a:cubicBezTo>
                  <a:pt x="48" y="62"/>
                  <a:pt x="46" y="60"/>
                  <a:pt x="46" y="58"/>
                </a:cubicBezTo>
                <a:cubicBezTo>
                  <a:pt x="46" y="55"/>
                  <a:pt x="48" y="54"/>
                  <a:pt x="50" y="54"/>
                </a:cubicBezTo>
                <a:cubicBezTo>
                  <a:pt x="52" y="54"/>
                  <a:pt x="54" y="55"/>
                  <a:pt x="54" y="58"/>
                </a:cubicBezTo>
                <a:cubicBezTo>
                  <a:pt x="54" y="60"/>
                  <a:pt x="52" y="62"/>
                  <a:pt x="50" y="62"/>
                </a:cubicBezTo>
                <a:close/>
                <a:moveTo>
                  <a:pt x="52" y="45"/>
                </a:moveTo>
                <a:cubicBezTo>
                  <a:pt x="52" y="49"/>
                  <a:pt x="52" y="49"/>
                  <a:pt x="52" y="49"/>
                </a:cubicBezTo>
                <a:cubicBezTo>
                  <a:pt x="52" y="50"/>
                  <a:pt x="51" y="51"/>
                  <a:pt x="50" y="51"/>
                </a:cubicBezTo>
                <a:cubicBezTo>
                  <a:pt x="49" y="51"/>
                  <a:pt x="48" y="50"/>
                  <a:pt x="48" y="49"/>
                </a:cubicBezTo>
                <a:cubicBezTo>
                  <a:pt x="48" y="44"/>
                  <a:pt x="48" y="44"/>
                  <a:pt x="48" y="44"/>
                </a:cubicBezTo>
                <a:cubicBezTo>
                  <a:pt x="48" y="43"/>
                  <a:pt x="49" y="42"/>
                  <a:pt x="50" y="42"/>
                </a:cubicBezTo>
                <a:cubicBezTo>
                  <a:pt x="55" y="42"/>
                  <a:pt x="60" y="37"/>
                  <a:pt x="60" y="32"/>
                </a:cubicBezTo>
                <a:cubicBezTo>
                  <a:pt x="60" y="26"/>
                  <a:pt x="55" y="22"/>
                  <a:pt x="50" y="22"/>
                </a:cubicBezTo>
                <a:cubicBezTo>
                  <a:pt x="45" y="22"/>
                  <a:pt x="40" y="27"/>
                  <a:pt x="40" y="32"/>
                </a:cubicBezTo>
                <a:cubicBezTo>
                  <a:pt x="40" y="33"/>
                  <a:pt x="39" y="34"/>
                  <a:pt x="38" y="34"/>
                </a:cubicBezTo>
                <a:cubicBezTo>
                  <a:pt x="37" y="34"/>
                  <a:pt x="36" y="33"/>
                  <a:pt x="36" y="32"/>
                </a:cubicBezTo>
                <a:cubicBezTo>
                  <a:pt x="36" y="24"/>
                  <a:pt x="42" y="18"/>
                  <a:pt x="50" y="18"/>
                </a:cubicBezTo>
                <a:cubicBezTo>
                  <a:pt x="58" y="18"/>
                  <a:pt x="64" y="24"/>
                  <a:pt x="64" y="32"/>
                </a:cubicBezTo>
                <a:cubicBezTo>
                  <a:pt x="64" y="39"/>
                  <a:pt x="59" y="45"/>
                  <a:pt x="52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E07B7B5-CB3F-497A-9ADB-8C37A20726DF}"/>
              </a:ext>
            </a:extLst>
          </p:cNvPr>
          <p:cNvGrpSpPr/>
          <p:nvPr/>
        </p:nvGrpSpPr>
        <p:grpSpPr>
          <a:xfrm>
            <a:off x="4641182" y="1794397"/>
            <a:ext cx="476018" cy="444453"/>
            <a:chOff x="7718425" y="3248025"/>
            <a:chExt cx="360363" cy="361951"/>
          </a:xfrm>
          <a:solidFill>
            <a:schemeClr val="bg1"/>
          </a:solidFill>
        </p:grpSpPr>
        <p:sp>
          <p:nvSpPr>
            <p:cNvPr id="54" name="Freeform 63">
              <a:extLst>
                <a:ext uri="{FF2B5EF4-FFF2-40B4-BE49-F238E27FC236}">
                  <a16:creationId xmlns:a16="http://schemas.microsoft.com/office/drawing/2014/main" id="{7E090EDC-EFB4-43B7-AD7B-9CE1CB59D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3248025"/>
              <a:ext cx="360363" cy="331788"/>
            </a:xfrm>
            <a:custGeom>
              <a:avLst/>
              <a:gdLst>
                <a:gd name="T0" fmla="*/ 20 w 96"/>
                <a:gd name="T1" fmla="*/ 88 h 88"/>
                <a:gd name="T2" fmla="*/ 8 w 96"/>
                <a:gd name="T3" fmla="*/ 75 h 88"/>
                <a:gd name="T4" fmla="*/ 17 w 96"/>
                <a:gd name="T5" fmla="*/ 65 h 88"/>
                <a:gd name="T6" fmla="*/ 2 w 96"/>
                <a:gd name="T7" fmla="*/ 56 h 88"/>
                <a:gd name="T8" fmla="*/ 0 w 96"/>
                <a:gd name="T9" fmla="*/ 42 h 88"/>
                <a:gd name="T10" fmla="*/ 13 w 96"/>
                <a:gd name="T11" fmla="*/ 40 h 88"/>
                <a:gd name="T12" fmla="*/ 8 w 96"/>
                <a:gd name="T13" fmla="*/ 23 h 88"/>
                <a:gd name="T14" fmla="*/ 8 w 96"/>
                <a:gd name="T15" fmla="*/ 20 h 88"/>
                <a:gd name="T16" fmla="*/ 23 w 96"/>
                <a:gd name="T17" fmla="*/ 8 h 88"/>
                <a:gd name="T18" fmla="*/ 40 w 96"/>
                <a:gd name="T19" fmla="*/ 13 h 88"/>
                <a:gd name="T20" fmla="*/ 42 w 96"/>
                <a:gd name="T21" fmla="*/ 0 h 88"/>
                <a:gd name="T22" fmla="*/ 56 w 96"/>
                <a:gd name="T23" fmla="*/ 2 h 88"/>
                <a:gd name="T24" fmla="*/ 65 w 96"/>
                <a:gd name="T25" fmla="*/ 17 h 88"/>
                <a:gd name="T26" fmla="*/ 76 w 96"/>
                <a:gd name="T27" fmla="*/ 8 h 88"/>
                <a:gd name="T28" fmla="*/ 88 w 96"/>
                <a:gd name="T29" fmla="*/ 21 h 88"/>
                <a:gd name="T30" fmla="*/ 79 w 96"/>
                <a:gd name="T31" fmla="*/ 31 h 88"/>
                <a:gd name="T32" fmla="*/ 94 w 96"/>
                <a:gd name="T33" fmla="*/ 40 h 88"/>
                <a:gd name="T34" fmla="*/ 96 w 96"/>
                <a:gd name="T35" fmla="*/ 54 h 88"/>
                <a:gd name="T36" fmla="*/ 83 w 96"/>
                <a:gd name="T37" fmla="*/ 56 h 88"/>
                <a:gd name="T38" fmla="*/ 88 w 96"/>
                <a:gd name="T39" fmla="*/ 73 h 88"/>
                <a:gd name="T40" fmla="*/ 76 w 96"/>
                <a:gd name="T41" fmla="*/ 88 h 88"/>
                <a:gd name="T42" fmla="*/ 64 w 96"/>
                <a:gd name="T43" fmla="*/ 78 h 88"/>
                <a:gd name="T44" fmla="*/ 67 w 96"/>
                <a:gd name="T45" fmla="*/ 76 h 88"/>
                <a:gd name="T46" fmla="*/ 83 w 96"/>
                <a:gd name="T47" fmla="*/ 75 h 88"/>
                <a:gd name="T48" fmla="*/ 75 w 96"/>
                <a:gd name="T49" fmla="*/ 65 h 88"/>
                <a:gd name="T50" fmla="*/ 81 w 96"/>
                <a:gd name="T51" fmla="*/ 52 h 88"/>
                <a:gd name="T52" fmla="*/ 92 w 96"/>
                <a:gd name="T53" fmla="*/ 44 h 88"/>
                <a:gd name="T54" fmla="*/ 79 w 96"/>
                <a:gd name="T55" fmla="*/ 42 h 88"/>
                <a:gd name="T56" fmla="*/ 76 w 96"/>
                <a:gd name="T57" fmla="*/ 29 h 88"/>
                <a:gd name="T58" fmla="*/ 75 w 96"/>
                <a:gd name="T59" fmla="*/ 13 h 88"/>
                <a:gd name="T60" fmla="*/ 65 w 96"/>
                <a:gd name="T61" fmla="*/ 21 h 88"/>
                <a:gd name="T62" fmla="*/ 52 w 96"/>
                <a:gd name="T63" fmla="*/ 15 h 88"/>
                <a:gd name="T64" fmla="*/ 44 w 96"/>
                <a:gd name="T65" fmla="*/ 4 h 88"/>
                <a:gd name="T66" fmla="*/ 42 w 96"/>
                <a:gd name="T67" fmla="*/ 17 h 88"/>
                <a:gd name="T68" fmla="*/ 29 w 96"/>
                <a:gd name="T69" fmla="*/ 20 h 88"/>
                <a:gd name="T70" fmla="*/ 13 w 96"/>
                <a:gd name="T71" fmla="*/ 21 h 88"/>
                <a:gd name="T72" fmla="*/ 21 w 96"/>
                <a:gd name="T73" fmla="*/ 31 h 88"/>
                <a:gd name="T74" fmla="*/ 15 w 96"/>
                <a:gd name="T75" fmla="*/ 44 h 88"/>
                <a:gd name="T76" fmla="*/ 4 w 96"/>
                <a:gd name="T77" fmla="*/ 52 h 88"/>
                <a:gd name="T78" fmla="*/ 17 w 96"/>
                <a:gd name="T79" fmla="*/ 54 h 88"/>
                <a:gd name="T80" fmla="*/ 20 w 96"/>
                <a:gd name="T81" fmla="*/ 67 h 88"/>
                <a:gd name="T82" fmla="*/ 21 w 96"/>
                <a:gd name="T83" fmla="*/ 83 h 88"/>
                <a:gd name="T84" fmla="*/ 32 w 96"/>
                <a:gd name="T85" fmla="*/ 76 h 88"/>
                <a:gd name="T86" fmla="*/ 23 w 96"/>
                <a:gd name="T8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88">
                  <a:moveTo>
                    <a:pt x="21" y="88"/>
                  </a:moveTo>
                  <a:cubicBezTo>
                    <a:pt x="21" y="88"/>
                    <a:pt x="20" y="88"/>
                    <a:pt x="20" y="88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6"/>
                    <a:pt x="8" y="75"/>
                    <a:pt x="8" y="75"/>
                  </a:cubicBezTo>
                  <a:cubicBezTo>
                    <a:pt x="8" y="74"/>
                    <a:pt x="8" y="74"/>
                    <a:pt x="8" y="73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5" y="63"/>
                    <a:pt x="14" y="59"/>
                    <a:pt x="13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1" y="56"/>
                    <a:pt x="0" y="55"/>
                    <a:pt x="0" y="5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1"/>
                    <a:pt x="1" y="40"/>
                    <a:pt x="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37"/>
                    <a:pt x="15" y="33"/>
                    <a:pt x="17" y="3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2" y="8"/>
                    <a:pt x="23" y="8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5"/>
                    <a:pt x="37" y="14"/>
                    <a:pt x="40" y="13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9" y="14"/>
                    <a:pt x="63" y="15"/>
                    <a:pt x="65" y="17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4" y="8"/>
                    <a:pt x="75" y="8"/>
                    <a:pt x="76" y="8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88" y="22"/>
                    <a:pt x="88" y="22"/>
                    <a:pt x="88" y="23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3"/>
                    <a:pt x="82" y="37"/>
                    <a:pt x="8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5" y="40"/>
                    <a:pt x="96" y="41"/>
                    <a:pt x="96" y="42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9"/>
                    <a:pt x="81" y="63"/>
                    <a:pt x="79" y="65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88" y="74"/>
                    <a:pt x="88" y="76"/>
                    <a:pt x="88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4" y="88"/>
                    <a:pt x="73" y="8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3" y="78"/>
                    <a:pt x="63" y="76"/>
                    <a:pt x="64" y="76"/>
                  </a:cubicBezTo>
                  <a:cubicBezTo>
                    <a:pt x="65" y="75"/>
                    <a:pt x="66" y="75"/>
                    <a:pt x="67" y="76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7" y="62"/>
                    <a:pt x="79" y="56"/>
                    <a:pt x="79" y="54"/>
                  </a:cubicBezTo>
                  <a:cubicBezTo>
                    <a:pt x="79" y="53"/>
                    <a:pt x="80" y="52"/>
                    <a:pt x="8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0" y="44"/>
                    <a:pt x="79" y="43"/>
                    <a:pt x="79" y="42"/>
                  </a:cubicBezTo>
                  <a:cubicBezTo>
                    <a:pt x="79" y="40"/>
                    <a:pt x="77" y="34"/>
                    <a:pt x="75" y="31"/>
                  </a:cubicBezTo>
                  <a:cubicBezTo>
                    <a:pt x="75" y="31"/>
                    <a:pt x="75" y="30"/>
                    <a:pt x="76" y="29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6" y="21"/>
                    <a:pt x="65" y="21"/>
                    <a:pt x="65" y="21"/>
                  </a:cubicBezTo>
                  <a:cubicBezTo>
                    <a:pt x="62" y="19"/>
                    <a:pt x="57" y="18"/>
                    <a:pt x="54" y="17"/>
                  </a:cubicBezTo>
                  <a:cubicBezTo>
                    <a:pt x="53" y="17"/>
                    <a:pt x="52" y="16"/>
                    <a:pt x="52" y="15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3" y="17"/>
                    <a:pt x="42" y="17"/>
                  </a:cubicBezTo>
                  <a:cubicBezTo>
                    <a:pt x="39" y="18"/>
                    <a:pt x="34" y="19"/>
                    <a:pt x="31" y="21"/>
                  </a:cubicBezTo>
                  <a:cubicBezTo>
                    <a:pt x="31" y="21"/>
                    <a:pt x="30" y="21"/>
                    <a:pt x="29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19" y="34"/>
                    <a:pt x="17" y="40"/>
                    <a:pt x="17" y="42"/>
                  </a:cubicBezTo>
                  <a:cubicBezTo>
                    <a:pt x="17" y="43"/>
                    <a:pt x="16" y="44"/>
                    <a:pt x="1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7" y="53"/>
                    <a:pt x="17" y="54"/>
                  </a:cubicBezTo>
                  <a:cubicBezTo>
                    <a:pt x="17" y="56"/>
                    <a:pt x="19" y="62"/>
                    <a:pt x="21" y="65"/>
                  </a:cubicBezTo>
                  <a:cubicBezTo>
                    <a:pt x="21" y="65"/>
                    <a:pt x="21" y="66"/>
                    <a:pt x="20" y="67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0" y="75"/>
                    <a:pt x="31" y="75"/>
                    <a:pt x="32" y="76"/>
                  </a:cubicBezTo>
                  <a:cubicBezTo>
                    <a:pt x="33" y="76"/>
                    <a:pt x="33" y="78"/>
                    <a:pt x="32" y="7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64">
              <a:extLst>
                <a:ext uri="{FF2B5EF4-FFF2-40B4-BE49-F238E27FC236}">
                  <a16:creationId xmlns:a16="http://schemas.microsoft.com/office/drawing/2014/main" id="{E035AE1D-95CE-4154-BD36-E6D5ADE3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3549650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65">
              <a:extLst>
                <a:ext uri="{FF2B5EF4-FFF2-40B4-BE49-F238E27FC236}">
                  <a16:creationId xmlns:a16="http://schemas.microsoft.com/office/drawing/2014/main" id="{F68260A4-C005-4393-A740-BA34592AC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3579813"/>
              <a:ext cx="60325" cy="30163"/>
            </a:xfrm>
            <a:custGeom>
              <a:avLst/>
              <a:gdLst>
                <a:gd name="T0" fmla="*/ 14 w 16"/>
                <a:gd name="T1" fmla="*/ 0 h 8"/>
                <a:gd name="T2" fmla="*/ 2 w 16"/>
                <a:gd name="T3" fmla="*/ 0 h 8"/>
                <a:gd name="T4" fmla="*/ 0 w 16"/>
                <a:gd name="T5" fmla="*/ 2 h 8"/>
                <a:gd name="T6" fmla="*/ 2 w 16"/>
                <a:gd name="T7" fmla="*/ 4 h 8"/>
                <a:gd name="T8" fmla="*/ 6 w 16"/>
                <a:gd name="T9" fmla="*/ 4 h 8"/>
                <a:gd name="T10" fmla="*/ 6 w 16"/>
                <a:gd name="T11" fmla="*/ 6 h 8"/>
                <a:gd name="T12" fmla="*/ 8 w 16"/>
                <a:gd name="T13" fmla="*/ 8 h 8"/>
                <a:gd name="T14" fmla="*/ 10 w 16"/>
                <a:gd name="T15" fmla="*/ 6 h 8"/>
                <a:gd name="T16" fmla="*/ 10 w 16"/>
                <a:gd name="T17" fmla="*/ 4 h 8"/>
                <a:gd name="T18" fmla="*/ 14 w 16"/>
                <a:gd name="T19" fmla="*/ 4 h 8"/>
                <a:gd name="T20" fmla="*/ 16 w 16"/>
                <a:gd name="T21" fmla="*/ 2 h 8"/>
                <a:gd name="T22" fmla="*/ 14 w 16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8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7" y="8"/>
                    <a:pt x="8" y="8"/>
                  </a:cubicBezTo>
                  <a:cubicBezTo>
                    <a:pt x="9" y="8"/>
                    <a:pt x="10" y="7"/>
                    <a:pt x="10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66">
              <a:extLst>
                <a:ext uri="{FF2B5EF4-FFF2-40B4-BE49-F238E27FC236}">
                  <a16:creationId xmlns:a16="http://schemas.microsoft.com/office/drawing/2014/main" id="{62887417-0E4E-4DF3-9A4D-0A7077F51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738" y="3338513"/>
              <a:ext cx="187325" cy="196850"/>
            </a:xfrm>
            <a:custGeom>
              <a:avLst/>
              <a:gdLst>
                <a:gd name="T0" fmla="*/ 25 w 50"/>
                <a:gd name="T1" fmla="*/ 0 h 52"/>
                <a:gd name="T2" fmla="*/ 0 w 50"/>
                <a:gd name="T3" fmla="*/ 24 h 52"/>
                <a:gd name="T4" fmla="*/ 17 w 50"/>
                <a:gd name="T5" fmla="*/ 47 h 52"/>
                <a:gd name="T6" fmla="*/ 17 w 50"/>
                <a:gd name="T7" fmla="*/ 50 h 52"/>
                <a:gd name="T8" fmla="*/ 19 w 50"/>
                <a:gd name="T9" fmla="*/ 52 h 52"/>
                <a:gd name="T10" fmla="*/ 31 w 50"/>
                <a:gd name="T11" fmla="*/ 52 h 52"/>
                <a:gd name="T12" fmla="*/ 33 w 50"/>
                <a:gd name="T13" fmla="*/ 50 h 52"/>
                <a:gd name="T14" fmla="*/ 33 w 50"/>
                <a:gd name="T15" fmla="*/ 47 h 52"/>
                <a:gd name="T16" fmla="*/ 50 w 50"/>
                <a:gd name="T17" fmla="*/ 24 h 52"/>
                <a:gd name="T18" fmla="*/ 25 w 5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2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4"/>
                    <a:pt x="7" y="43"/>
                    <a:pt x="17" y="47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1"/>
                    <a:pt x="18" y="52"/>
                    <a:pt x="1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1"/>
                    <a:pt x="33" y="50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3" y="43"/>
                    <a:pt x="50" y="34"/>
                    <a:pt x="50" y="24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03468A2-09A0-40FA-8DA2-56EE2993913B}"/>
              </a:ext>
            </a:extLst>
          </p:cNvPr>
          <p:cNvGrpSpPr/>
          <p:nvPr/>
        </p:nvGrpSpPr>
        <p:grpSpPr>
          <a:xfrm>
            <a:off x="7957756" y="1809958"/>
            <a:ext cx="424546" cy="377341"/>
            <a:chOff x="2676526" y="4681538"/>
            <a:chExt cx="360363" cy="352425"/>
          </a:xfrm>
          <a:solidFill>
            <a:schemeClr val="bg1"/>
          </a:solidFill>
        </p:grpSpPr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9DBA79A4-D885-45AA-A3CF-20F574B57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526" y="4794250"/>
              <a:ext cx="360363" cy="239713"/>
            </a:xfrm>
            <a:custGeom>
              <a:avLst/>
              <a:gdLst>
                <a:gd name="T0" fmla="*/ 94 w 96"/>
                <a:gd name="T1" fmla="*/ 60 h 64"/>
                <a:gd name="T2" fmla="*/ 92 w 96"/>
                <a:gd name="T3" fmla="*/ 60 h 64"/>
                <a:gd name="T4" fmla="*/ 92 w 96"/>
                <a:gd name="T5" fmla="*/ 2 h 64"/>
                <a:gd name="T6" fmla="*/ 90 w 96"/>
                <a:gd name="T7" fmla="*/ 0 h 64"/>
                <a:gd name="T8" fmla="*/ 78 w 96"/>
                <a:gd name="T9" fmla="*/ 0 h 64"/>
                <a:gd name="T10" fmla="*/ 76 w 96"/>
                <a:gd name="T11" fmla="*/ 2 h 64"/>
                <a:gd name="T12" fmla="*/ 76 w 96"/>
                <a:gd name="T13" fmla="*/ 60 h 64"/>
                <a:gd name="T14" fmla="*/ 68 w 96"/>
                <a:gd name="T15" fmla="*/ 60 h 64"/>
                <a:gd name="T16" fmla="*/ 68 w 96"/>
                <a:gd name="T17" fmla="*/ 18 h 64"/>
                <a:gd name="T18" fmla="*/ 66 w 96"/>
                <a:gd name="T19" fmla="*/ 16 h 64"/>
                <a:gd name="T20" fmla="*/ 54 w 96"/>
                <a:gd name="T21" fmla="*/ 16 h 64"/>
                <a:gd name="T22" fmla="*/ 52 w 96"/>
                <a:gd name="T23" fmla="*/ 18 h 64"/>
                <a:gd name="T24" fmla="*/ 52 w 96"/>
                <a:gd name="T25" fmla="*/ 60 h 64"/>
                <a:gd name="T26" fmla="*/ 44 w 96"/>
                <a:gd name="T27" fmla="*/ 60 h 64"/>
                <a:gd name="T28" fmla="*/ 44 w 96"/>
                <a:gd name="T29" fmla="*/ 34 h 64"/>
                <a:gd name="T30" fmla="*/ 42 w 96"/>
                <a:gd name="T31" fmla="*/ 32 h 64"/>
                <a:gd name="T32" fmla="*/ 30 w 96"/>
                <a:gd name="T33" fmla="*/ 32 h 64"/>
                <a:gd name="T34" fmla="*/ 28 w 96"/>
                <a:gd name="T35" fmla="*/ 34 h 64"/>
                <a:gd name="T36" fmla="*/ 28 w 96"/>
                <a:gd name="T37" fmla="*/ 60 h 64"/>
                <a:gd name="T38" fmla="*/ 20 w 96"/>
                <a:gd name="T39" fmla="*/ 60 h 64"/>
                <a:gd name="T40" fmla="*/ 20 w 96"/>
                <a:gd name="T41" fmla="*/ 50 h 64"/>
                <a:gd name="T42" fmla="*/ 18 w 96"/>
                <a:gd name="T43" fmla="*/ 48 h 64"/>
                <a:gd name="T44" fmla="*/ 6 w 96"/>
                <a:gd name="T45" fmla="*/ 48 h 64"/>
                <a:gd name="T46" fmla="*/ 4 w 96"/>
                <a:gd name="T47" fmla="*/ 50 h 64"/>
                <a:gd name="T48" fmla="*/ 4 w 96"/>
                <a:gd name="T49" fmla="*/ 60 h 64"/>
                <a:gd name="T50" fmla="*/ 2 w 96"/>
                <a:gd name="T51" fmla="*/ 60 h 64"/>
                <a:gd name="T52" fmla="*/ 0 w 96"/>
                <a:gd name="T53" fmla="*/ 62 h 64"/>
                <a:gd name="T54" fmla="*/ 2 w 96"/>
                <a:gd name="T55" fmla="*/ 64 h 64"/>
                <a:gd name="T56" fmla="*/ 94 w 96"/>
                <a:gd name="T57" fmla="*/ 64 h 64"/>
                <a:gd name="T58" fmla="*/ 96 w 96"/>
                <a:gd name="T59" fmla="*/ 62 h 64"/>
                <a:gd name="T60" fmla="*/ 94 w 96"/>
                <a:gd name="T61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64">
                  <a:moveTo>
                    <a:pt x="94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6" y="1"/>
                    <a:pt x="76" y="2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7"/>
                    <a:pt x="67" y="16"/>
                    <a:pt x="66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2" y="17"/>
                    <a:pt x="52" y="18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3"/>
                    <a:pt x="43" y="32"/>
                    <a:pt x="42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2"/>
                    <a:pt x="28" y="33"/>
                    <a:pt x="28" y="34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9"/>
                    <a:pt x="19" y="48"/>
                    <a:pt x="18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61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61"/>
                    <a:pt x="95" y="60"/>
                    <a:pt x="9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45083FDE-4A6F-4074-AC5E-7FB9F040E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26" y="4681538"/>
              <a:ext cx="285750" cy="203200"/>
            </a:xfrm>
            <a:custGeom>
              <a:avLst/>
              <a:gdLst>
                <a:gd name="T0" fmla="*/ 2 w 76"/>
                <a:gd name="T1" fmla="*/ 54 h 54"/>
                <a:gd name="T2" fmla="*/ 3 w 76"/>
                <a:gd name="T3" fmla="*/ 54 h 54"/>
                <a:gd name="T4" fmla="*/ 71 w 76"/>
                <a:gd name="T5" fmla="*/ 8 h 54"/>
                <a:gd name="T6" fmla="*/ 70 w 76"/>
                <a:gd name="T7" fmla="*/ 20 h 54"/>
                <a:gd name="T8" fmla="*/ 72 w 76"/>
                <a:gd name="T9" fmla="*/ 22 h 54"/>
                <a:gd name="T10" fmla="*/ 72 w 76"/>
                <a:gd name="T11" fmla="*/ 22 h 54"/>
                <a:gd name="T12" fmla="*/ 74 w 76"/>
                <a:gd name="T13" fmla="*/ 20 h 54"/>
                <a:gd name="T14" fmla="*/ 76 w 76"/>
                <a:gd name="T15" fmla="*/ 4 h 54"/>
                <a:gd name="T16" fmla="*/ 74 w 76"/>
                <a:gd name="T17" fmla="*/ 2 h 54"/>
                <a:gd name="T18" fmla="*/ 58 w 76"/>
                <a:gd name="T19" fmla="*/ 0 h 54"/>
                <a:gd name="T20" fmla="*/ 56 w 76"/>
                <a:gd name="T21" fmla="*/ 2 h 54"/>
                <a:gd name="T22" fmla="*/ 58 w 76"/>
                <a:gd name="T23" fmla="*/ 4 h 54"/>
                <a:gd name="T24" fmla="*/ 68 w 76"/>
                <a:gd name="T25" fmla="*/ 5 h 54"/>
                <a:gd name="T26" fmla="*/ 1 w 76"/>
                <a:gd name="T27" fmla="*/ 50 h 54"/>
                <a:gd name="T28" fmla="*/ 0 w 76"/>
                <a:gd name="T29" fmla="*/ 53 h 54"/>
                <a:gd name="T30" fmla="*/ 2 w 76"/>
                <a:gd name="T3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" h="54">
                  <a:moveTo>
                    <a:pt x="2" y="54"/>
                  </a:moveTo>
                  <a:cubicBezTo>
                    <a:pt x="2" y="54"/>
                    <a:pt x="3" y="54"/>
                    <a:pt x="3" y="54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1"/>
                    <a:pt x="71" y="22"/>
                    <a:pt x="72" y="22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3" y="22"/>
                    <a:pt x="74" y="21"/>
                    <a:pt x="74" y="20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3"/>
                    <a:pt x="75" y="2"/>
                    <a:pt x="74" y="2"/>
                  </a:cubicBezTo>
                  <a:cubicBezTo>
                    <a:pt x="74" y="2"/>
                    <a:pt x="58" y="0"/>
                    <a:pt x="58" y="0"/>
                  </a:cubicBezTo>
                  <a:cubicBezTo>
                    <a:pt x="57" y="0"/>
                    <a:pt x="56" y="1"/>
                    <a:pt x="56" y="2"/>
                  </a:cubicBezTo>
                  <a:cubicBezTo>
                    <a:pt x="56" y="3"/>
                    <a:pt x="57" y="4"/>
                    <a:pt x="58" y="4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1" y="54"/>
                    <a:pt x="1" y="54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4C5D2058-B1FD-42DA-AD6D-375F54632AF4}"/>
              </a:ext>
            </a:extLst>
          </p:cNvPr>
          <p:cNvSpPr/>
          <p:nvPr/>
        </p:nvSpPr>
        <p:spPr>
          <a:xfrm>
            <a:off x="1515743" y="2090848"/>
            <a:ext cx="408071" cy="374869"/>
          </a:xfrm>
          <a:prstGeom prst="ellipse">
            <a:avLst/>
          </a:prstGeom>
          <a:solidFill>
            <a:srgbClr val="68564B"/>
          </a:solidFill>
          <a:ln w="38100">
            <a:solidFill>
              <a:srgbClr val="1819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  <a:endParaRPr lang="en-ID" sz="1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0ADF899-B987-4048-A6E0-413CF5DDC854}"/>
              </a:ext>
            </a:extLst>
          </p:cNvPr>
          <p:cNvSpPr/>
          <p:nvPr/>
        </p:nvSpPr>
        <p:spPr>
          <a:xfrm>
            <a:off x="5067850" y="2050824"/>
            <a:ext cx="420437" cy="390836"/>
          </a:xfrm>
          <a:prstGeom prst="ellipse">
            <a:avLst/>
          </a:prstGeom>
          <a:solidFill>
            <a:srgbClr val="68564B"/>
          </a:solidFill>
          <a:ln w="38100">
            <a:solidFill>
              <a:srgbClr val="1819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en-ID" sz="1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6E481B0-4375-4A59-8BF9-804CFA5C5508}"/>
              </a:ext>
            </a:extLst>
          </p:cNvPr>
          <p:cNvSpPr/>
          <p:nvPr/>
        </p:nvSpPr>
        <p:spPr>
          <a:xfrm>
            <a:off x="8323832" y="2051415"/>
            <a:ext cx="412474" cy="374869"/>
          </a:xfrm>
          <a:prstGeom prst="ellipse">
            <a:avLst/>
          </a:prstGeom>
          <a:solidFill>
            <a:srgbClr val="68564B"/>
          </a:solidFill>
          <a:ln w="38100">
            <a:solidFill>
              <a:srgbClr val="1819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en-ID" sz="1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Rectangle 110"/>
          <p:cNvSpPr/>
          <p:nvPr/>
        </p:nvSpPr>
        <p:spPr>
          <a:xfrm>
            <a:off x="0" y="648003"/>
            <a:ext cx="3656012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smtClean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Neden </a:t>
            </a:r>
            <a:r>
              <a:rPr lang="tr-TR" sz="2000" dirty="0" err="1" smtClean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Blockchain</a:t>
            </a:r>
            <a:r>
              <a:rPr lang="tr-TR" sz="2000" dirty="0" smtClean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 ?</a:t>
            </a:r>
            <a:endParaRPr lang="en-US" sz="2000" b="1" dirty="0">
              <a:solidFill>
                <a:schemeClr val="bg1"/>
              </a:solidFill>
              <a:latin typeface="Proxima Nova" panose="02000506030000020004" pitchFamily="50" charset="0"/>
              <a:ea typeface="MS PGothic" panose="020B0600070205080204" pitchFamily="34" charset="-128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18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312AF91E-C107-4D56-84F3-2F8092A4CC79}"/>
              </a:ext>
            </a:extLst>
          </p:cNvPr>
          <p:cNvSpPr/>
          <p:nvPr/>
        </p:nvSpPr>
        <p:spPr>
          <a:xfrm>
            <a:off x="4395293" y="1660564"/>
            <a:ext cx="622909" cy="622909"/>
          </a:xfrm>
          <a:prstGeom prst="ellipse">
            <a:avLst/>
          </a:prstGeom>
          <a:solidFill>
            <a:srgbClr val="68564B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4BEDD15-FE4D-4E60-AB2F-09F694C6DB92}"/>
              </a:ext>
            </a:extLst>
          </p:cNvPr>
          <p:cNvSpPr/>
          <p:nvPr/>
        </p:nvSpPr>
        <p:spPr>
          <a:xfrm>
            <a:off x="4395293" y="3135431"/>
            <a:ext cx="622909" cy="622909"/>
          </a:xfrm>
          <a:prstGeom prst="ellipse">
            <a:avLst/>
          </a:prstGeom>
          <a:solidFill>
            <a:srgbClr val="68564B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BF29DE4-0A09-4966-9FFC-FD04EC6970B2}"/>
              </a:ext>
            </a:extLst>
          </p:cNvPr>
          <p:cNvSpPr/>
          <p:nvPr/>
        </p:nvSpPr>
        <p:spPr>
          <a:xfrm>
            <a:off x="4395293" y="4673875"/>
            <a:ext cx="622909" cy="622909"/>
          </a:xfrm>
          <a:prstGeom prst="ellipse">
            <a:avLst/>
          </a:prstGeom>
          <a:solidFill>
            <a:srgbClr val="68564B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AD7D70A-D0E8-49EC-8286-84E3DCE8FED3}"/>
              </a:ext>
            </a:extLst>
          </p:cNvPr>
          <p:cNvSpPr/>
          <p:nvPr/>
        </p:nvSpPr>
        <p:spPr>
          <a:xfrm>
            <a:off x="345193" y="981188"/>
            <a:ext cx="622909" cy="622909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8D29DC3-5EA5-4F00-8D93-322649281DF2}"/>
              </a:ext>
            </a:extLst>
          </p:cNvPr>
          <p:cNvSpPr/>
          <p:nvPr/>
        </p:nvSpPr>
        <p:spPr>
          <a:xfrm>
            <a:off x="355123" y="2408444"/>
            <a:ext cx="622909" cy="622909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9208B7C-503D-4687-9B8D-E3D9B0FBF2EF}"/>
              </a:ext>
            </a:extLst>
          </p:cNvPr>
          <p:cNvSpPr/>
          <p:nvPr/>
        </p:nvSpPr>
        <p:spPr>
          <a:xfrm>
            <a:off x="355123" y="3759111"/>
            <a:ext cx="622909" cy="622909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4DD8E295-090E-49B3-A727-2876C5AB45E0}"/>
              </a:ext>
            </a:extLst>
          </p:cNvPr>
          <p:cNvSpPr>
            <a:spLocks/>
          </p:cNvSpPr>
          <p:nvPr/>
        </p:nvSpPr>
        <p:spPr bwMode="auto">
          <a:xfrm>
            <a:off x="507737" y="1164068"/>
            <a:ext cx="297821" cy="257149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Freeform 17">
            <a:extLst>
              <a:ext uri="{FF2B5EF4-FFF2-40B4-BE49-F238E27FC236}">
                <a16:creationId xmlns:a16="http://schemas.microsoft.com/office/drawing/2014/main" id="{38AC1D28-9B5D-4ECA-A80F-7C9BB52B1A85}"/>
              </a:ext>
            </a:extLst>
          </p:cNvPr>
          <p:cNvSpPr>
            <a:spLocks/>
          </p:cNvSpPr>
          <p:nvPr/>
        </p:nvSpPr>
        <p:spPr bwMode="auto">
          <a:xfrm>
            <a:off x="517667" y="2591324"/>
            <a:ext cx="297821" cy="257149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17">
            <a:extLst>
              <a:ext uri="{FF2B5EF4-FFF2-40B4-BE49-F238E27FC236}">
                <a16:creationId xmlns:a16="http://schemas.microsoft.com/office/drawing/2014/main" id="{35596E14-3C72-498A-9A8D-E1B61FCADCAF}"/>
              </a:ext>
            </a:extLst>
          </p:cNvPr>
          <p:cNvSpPr>
            <a:spLocks/>
          </p:cNvSpPr>
          <p:nvPr/>
        </p:nvSpPr>
        <p:spPr bwMode="auto">
          <a:xfrm>
            <a:off x="517667" y="3941991"/>
            <a:ext cx="297821" cy="257149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17">
            <a:extLst>
              <a:ext uri="{FF2B5EF4-FFF2-40B4-BE49-F238E27FC236}">
                <a16:creationId xmlns:a16="http://schemas.microsoft.com/office/drawing/2014/main" id="{9F79E02B-0C92-40FC-B5DC-490F36ED22FD}"/>
              </a:ext>
            </a:extLst>
          </p:cNvPr>
          <p:cNvSpPr>
            <a:spLocks/>
          </p:cNvSpPr>
          <p:nvPr/>
        </p:nvSpPr>
        <p:spPr bwMode="auto">
          <a:xfrm>
            <a:off x="4557837" y="1843444"/>
            <a:ext cx="297821" cy="257149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17">
            <a:extLst>
              <a:ext uri="{FF2B5EF4-FFF2-40B4-BE49-F238E27FC236}">
                <a16:creationId xmlns:a16="http://schemas.microsoft.com/office/drawing/2014/main" id="{961C444A-0DA5-42D8-B100-D674ACD585AE}"/>
              </a:ext>
            </a:extLst>
          </p:cNvPr>
          <p:cNvSpPr>
            <a:spLocks/>
          </p:cNvSpPr>
          <p:nvPr/>
        </p:nvSpPr>
        <p:spPr bwMode="auto">
          <a:xfrm>
            <a:off x="4557837" y="3318311"/>
            <a:ext cx="297821" cy="257149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2" name="Freeform 17">
            <a:extLst>
              <a:ext uri="{FF2B5EF4-FFF2-40B4-BE49-F238E27FC236}">
                <a16:creationId xmlns:a16="http://schemas.microsoft.com/office/drawing/2014/main" id="{70A7DDA2-15AC-4494-B948-BDCF987DACD8}"/>
              </a:ext>
            </a:extLst>
          </p:cNvPr>
          <p:cNvSpPr>
            <a:spLocks/>
          </p:cNvSpPr>
          <p:nvPr/>
        </p:nvSpPr>
        <p:spPr bwMode="auto">
          <a:xfrm>
            <a:off x="4557837" y="4856755"/>
            <a:ext cx="297821" cy="257149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Dikdörtgen 6"/>
          <p:cNvSpPr/>
          <p:nvPr/>
        </p:nvSpPr>
        <p:spPr>
          <a:xfrm>
            <a:off x="1034122" y="1093785"/>
            <a:ext cx="3918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b="1" dirty="0">
                <a:latin typeface="Proxima Nova" panose="02000506030000020004" pitchFamily="50" charset="0"/>
                <a:cs typeface="Segoe UI Light" panose="020B0502040204020203" pitchFamily="34" charset="0"/>
              </a:rPr>
              <a:t>Ayda kaç kez kullanılmamış veriler satılabilir?</a:t>
            </a:r>
            <a:endParaRPr lang="tr-TR" sz="1400" dirty="0">
              <a:latin typeface="Proxima Nova" panose="02000506030000020004" pitchFamily="50" charset="0"/>
            </a:endParaRPr>
          </a:p>
        </p:txBody>
      </p:sp>
      <p:sp>
        <p:nvSpPr>
          <p:cNvPr id="10" name="Dikdörtgen 9"/>
          <p:cNvSpPr/>
          <p:nvPr/>
        </p:nvSpPr>
        <p:spPr>
          <a:xfrm>
            <a:off x="978032" y="2520654"/>
            <a:ext cx="1951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b="1" dirty="0" err="1">
                <a:latin typeface="Proxima Nova" panose="02000506030000020004" pitchFamily="50" charset="0"/>
                <a:cs typeface="Segoe UI Light" panose="020B0502040204020203" pitchFamily="34" charset="0"/>
              </a:rPr>
              <a:t>Vodafone'un</a:t>
            </a:r>
            <a:r>
              <a:rPr lang="tr-TR" sz="1400" b="1" dirty="0">
                <a:latin typeface="Proxima Nova" panose="02000506030000020004" pitchFamily="50" charset="0"/>
                <a:cs typeface="Segoe UI Light" panose="020B0502040204020203" pitchFamily="34" charset="0"/>
              </a:rPr>
              <a:t> kârı ne?</a:t>
            </a:r>
            <a:endParaRPr lang="tr-TR" sz="1400" dirty="0"/>
          </a:p>
        </p:txBody>
      </p:sp>
      <p:sp>
        <p:nvSpPr>
          <p:cNvPr id="55" name="Rectangle 110"/>
          <p:cNvSpPr/>
          <p:nvPr/>
        </p:nvSpPr>
        <p:spPr>
          <a:xfrm>
            <a:off x="2832409" y="147586"/>
            <a:ext cx="5241073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Birkaç </a:t>
            </a:r>
            <a:r>
              <a:rPr lang="tr-TR" sz="2000" dirty="0" smtClean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Soruya Açıklık Getirmek İstedik</a:t>
            </a:r>
            <a:endParaRPr lang="en-US" sz="2000" b="1" dirty="0">
              <a:solidFill>
                <a:schemeClr val="bg1"/>
              </a:solidFill>
              <a:latin typeface="Proxima Nova" panose="02000506030000020004" pitchFamily="50" charset="0"/>
              <a:ea typeface="MS PGothic" panose="020B0600070205080204" pitchFamily="34" charset="-128"/>
              <a:cs typeface="Open Sans" pitchFamily="34" charset="0"/>
            </a:endParaRPr>
          </a:p>
        </p:txBody>
      </p:sp>
      <p:sp>
        <p:nvSpPr>
          <p:cNvPr id="56" name="Arc 49">
            <a:extLst>
              <a:ext uri="{FF2B5EF4-FFF2-40B4-BE49-F238E27FC236}">
                <a16:creationId xmlns:a16="http://schemas.microsoft.com/office/drawing/2014/main" id="{F7D9CD21-1357-4481-989C-7F0CA23BD801}"/>
              </a:ext>
            </a:extLst>
          </p:cNvPr>
          <p:cNvSpPr/>
          <p:nvPr/>
        </p:nvSpPr>
        <p:spPr>
          <a:xfrm>
            <a:off x="-939103" y="-1590943"/>
            <a:ext cx="5957305" cy="6447698"/>
          </a:xfrm>
          <a:prstGeom prst="arc">
            <a:avLst>
              <a:gd name="adj1" fmla="val 19922291"/>
              <a:gd name="adj2" fmla="val 7864589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Dikdörtgen 32"/>
          <p:cNvSpPr/>
          <p:nvPr/>
        </p:nvSpPr>
        <p:spPr>
          <a:xfrm>
            <a:off x="5179542" y="4673875"/>
            <a:ext cx="51730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b="1" dirty="0">
                <a:latin typeface="Proxima Nova" panose="02000506030000020004" pitchFamily="50" charset="0"/>
                <a:cs typeface="Segoe UI Light" panose="020B0502040204020203" pitchFamily="34" charset="0"/>
              </a:rPr>
              <a:t>Sınırsız tarife kullanıcıları bu avantajdan faydalanamayacak fakat VDFN kazanmanın tek yolu ihtiyaç fazlası veri olmayacağı için diğer imkanlardan yararlanacak.</a:t>
            </a:r>
            <a:endParaRPr lang="tr-TR" sz="1400" dirty="0">
              <a:latin typeface="Proxima Nova" panose="02000506030000020004" pitchFamily="50" charset="0"/>
            </a:endParaRPr>
          </a:p>
        </p:txBody>
      </p:sp>
      <p:sp>
        <p:nvSpPr>
          <p:cNvPr id="34" name="Dikdörtgen 33"/>
          <p:cNvSpPr/>
          <p:nvPr/>
        </p:nvSpPr>
        <p:spPr>
          <a:xfrm>
            <a:off x="1025791" y="3939354"/>
            <a:ext cx="28568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b="1" dirty="0">
                <a:latin typeface="Proxima Nova" panose="02000506030000020004" pitchFamily="50" charset="0"/>
                <a:cs typeface="Segoe UI Light" panose="020B0502040204020203" pitchFamily="34" charset="0"/>
              </a:rPr>
              <a:t>Sınırsız bir tarife kullanıyorsam ?</a:t>
            </a:r>
            <a:endParaRPr lang="tr-TR" sz="1400" dirty="0">
              <a:latin typeface="Proxima Nova" panose="02000506030000020004" pitchFamily="50" charset="0"/>
            </a:endParaRPr>
          </a:p>
        </p:txBody>
      </p:sp>
      <p:sp>
        <p:nvSpPr>
          <p:cNvPr id="35" name="Dikdörtgen 34"/>
          <p:cNvSpPr/>
          <p:nvPr/>
        </p:nvSpPr>
        <p:spPr>
          <a:xfrm>
            <a:off x="5018202" y="3267683"/>
            <a:ext cx="6308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b="1" dirty="0">
                <a:latin typeface="Proxima Nova" panose="02000506030000020004" pitchFamily="50" charset="0"/>
                <a:cs typeface="Segoe UI Light" panose="020B0502040204020203" pitchFamily="34" charset="0"/>
              </a:rPr>
              <a:t>Yan uygulamaların kullanımının artması ile birlikte pazar payı </a:t>
            </a:r>
            <a:r>
              <a:rPr lang="tr-TR" sz="1400" b="1" dirty="0" smtClean="0">
                <a:latin typeface="Proxima Nova" panose="02000506030000020004" pitchFamily="50" charset="0"/>
                <a:cs typeface="Segoe UI Light" panose="020B0502040204020203" pitchFamily="34" charset="0"/>
              </a:rPr>
              <a:t>büyüyecektir.</a:t>
            </a:r>
            <a:endParaRPr lang="tr-TR" sz="1400" dirty="0">
              <a:latin typeface="Proxima Nova" panose="02000506030000020004" pitchFamily="50" charset="0"/>
            </a:endParaRPr>
          </a:p>
        </p:txBody>
      </p:sp>
      <p:sp>
        <p:nvSpPr>
          <p:cNvPr id="57" name="Dikdörtgen 56"/>
          <p:cNvSpPr/>
          <p:nvPr/>
        </p:nvSpPr>
        <p:spPr>
          <a:xfrm>
            <a:off x="5179542" y="1660564"/>
            <a:ext cx="63656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b="1" dirty="0">
                <a:latin typeface="Proxima Nova" panose="02000506030000020004" pitchFamily="50" charset="0"/>
                <a:cs typeface="Segoe UI Light" panose="020B0502040204020203" pitchFamily="34" charset="0"/>
              </a:rPr>
              <a:t>Ayda bir kez ve tarifenin %10'u kadar miktar satılabilir. Bu kısıtlamanın nedeni </a:t>
            </a:r>
            <a:r>
              <a:rPr lang="tr-TR" sz="1400" b="1" dirty="0" err="1">
                <a:latin typeface="Proxima Nova" panose="02000506030000020004" pitchFamily="50" charset="0"/>
                <a:cs typeface="Segoe UI Light" panose="020B0502040204020203" pitchFamily="34" charset="0"/>
              </a:rPr>
              <a:t>Vodafone'u</a:t>
            </a:r>
            <a:r>
              <a:rPr lang="tr-TR" sz="1400" b="1" dirty="0">
                <a:latin typeface="Proxima Nova" panose="02000506030000020004" pitchFamily="50" charset="0"/>
                <a:cs typeface="Segoe UI Light" panose="020B0502040204020203" pitchFamily="34" charset="0"/>
              </a:rPr>
              <a:t> gelir kaybına uğratmadan diğer platformlarına yönlendirecek bir sistem geliştirmektir.</a:t>
            </a:r>
            <a:endParaRPr lang="tr-TR" sz="1400" dirty="0">
              <a:latin typeface="Proxima Nova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44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0"/>
          <p:cNvSpPr/>
          <p:nvPr/>
        </p:nvSpPr>
        <p:spPr>
          <a:xfrm>
            <a:off x="2914184" y="117849"/>
            <a:ext cx="5241073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err="1" smtClean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Vodafone</a:t>
            </a:r>
            <a:r>
              <a:rPr lang="tr-TR" sz="2000" dirty="0" smtClean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 </a:t>
            </a:r>
            <a:r>
              <a:rPr lang="tr-TR" sz="2000" dirty="0" err="1" smtClean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Coin’in</a:t>
            </a:r>
            <a:r>
              <a:rPr lang="tr-TR" sz="2000" dirty="0" smtClean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 Test Ağında Denenmesi</a:t>
            </a:r>
            <a:endParaRPr lang="en-US" sz="2000" b="1" dirty="0">
              <a:solidFill>
                <a:schemeClr val="bg1"/>
              </a:solidFill>
              <a:latin typeface="Proxima Nova" panose="02000506030000020004" pitchFamily="50" charset="0"/>
              <a:ea typeface="MS PGothic" panose="020B0600070205080204" pitchFamily="34" charset="-128"/>
              <a:cs typeface="Open Sans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D7D70A-D0E8-49EC-8286-84E3DCE8FED3}"/>
              </a:ext>
            </a:extLst>
          </p:cNvPr>
          <p:cNvSpPr/>
          <p:nvPr/>
        </p:nvSpPr>
        <p:spPr>
          <a:xfrm>
            <a:off x="10574578" y="1064242"/>
            <a:ext cx="622909" cy="622909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4DD8E295-090E-49B3-A727-2876C5AB45E0}"/>
              </a:ext>
            </a:extLst>
          </p:cNvPr>
          <p:cNvSpPr>
            <a:spLocks/>
          </p:cNvSpPr>
          <p:nvPr/>
        </p:nvSpPr>
        <p:spPr bwMode="auto">
          <a:xfrm>
            <a:off x="10737122" y="1247122"/>
            <a:ext cx="297821" cy="257149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Arc 49">
            <a:extLst>
              <a:ext uri="{FF2B5EF4-FFF2-40B4-BE49-F238E27FC236}">
                <a16:creationId xmlns:a16="http://schemas.microsoft.com/office/drawing/2014/main" id="{F7D9CD21-1357-4481-989C-7F0CA23BD801}"/>
              </a:ext>
            </a:extLst>
          </p:cNvPr>
          <p:cNvSpPr/>
          <p:nvPr/>
        </p:nvSpPr>
        <p:spPr>
          <a:xfrm rot="4150121">
            <a:off x="8695550" y="-2750670"/>
            <a:ext cx="5957305" cy="6447698"/>
          </a:xfrm>
          <a:prstGeom prst="arc">
            <a:avLst>
              <a:gd name="adj1" fmla="val 19922291"/>
              <a:gd name="adj2" fmla="val 7864589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rc 49">
            <a:extLst>
              <a:ext uri="{FF2B5EF4-FFF2-40B4-BE49-F238E27FC236}">
                <a16:creationId xmlns:a16="http://schemas.microsoft.com/office/drawing/2014/main" id="{F7D9CD21-1357-4481-989C-7F0CA23BD801}"/>
              </a:ext>
            </a:extLst>
          </p:cNvPr>
          <p:cNvSpPr/>
          <p:nvPr/>
        </p:nvSpPr>
        <p:spPr>
          <a:xfrm rot="20010854" flipH="1" flipV="1">
            <a:off x="8720407" y="1725376"/>
            <a:ext cx="5263222" cy="5001885"/>
          </a:xfrm>
          <a:prstGeom prst="arc">
            <a:avLst>
              <a:gd name="adj1" fmla="val 19922291"/>
              <a:gd name="adj2" fmla="val 7864589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7" y="754875"/>
            <a:ext cx="2885863" cy="4784879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218" y="858121"/>
            <a:ext cx="5948676" cy="45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2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10"/>
          <p:cNvSpPr/>
          <p:nvPr/>
        </p:nvSpPr>
        <p:spPr>
          <a:xfrm>
            <a:off x="2921618" y="117850"/>
            <a:ext cx="5241073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 err="1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Vodafone</a:t>
            </a:r>
            <a:r>
              <a:rPr lang="tr-TR" sz="2000" dirty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Coin’in</a:t>
            </a:r>
            <a:r>
              <a:rPr lang="tr-TR" sz="2000" dirty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 Test Ağında </a:t>
            </a:r>
            <a:r>
              <a:rPr lang="tr-TR" sz="2000" dirty="0" smtClean="0">
                <a:solidFill>
                  <a:schemeClr val="bg1"/>
                </a:solidFill>
                <a:latin typeface="Proxima Nova" panose="02000506030000020004" pitchFamily="50" charset="0"/>
                <a:ea typeface="MS PGothic" panose="020B0600070205080204" pitchFamily="34" charset="-128"/>
                <a:cs typeface="Open Sans" pitchFamily="34" charset="0"/>
              </a:rPr>
              <a:t>Denenmesi</a:t>
            </a:r>
            <a:endParaRPr lang="en-US" sz="2000" b="1" dirty="0">
              <a:solidFill>
                <a:schemeClr val="bg1"/>
              </a:solidFill>
              <a:latin typeface="Proxima Nova" panose="02000506030000020004" pitchFamily="50" charset="0"/>
              <a:ea typeface="MS PGothic" panose="020B0600070205080204" pitchFamily="34" charset="-128"/>
              <a:cs typeface="Open Sans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AD7D70A-D0E8-49EC-8286-84E3DCE8FED3}"/>
              </a:ext>
            </a:extLst>
          </p:cNvPr>
          <p:cNvSpPr/>
          <p:nvPr/>
        </p:nvSpPr>
        <p:spPr>
          <a:xfrm>
            <a:off x="345193" y="981188"/>
            <a:ext cx="622909" cy="622909"/>
          </a:xfrm>
          <a:prstGeom prst="ellipse">
            <a:avLst/>
          </a:prstGeom>
          <a:solidFill>
            <a:srgbClr val="D4383E"/>
          </a:solidFill>
          <a:ln>
            <a:noFill/>
          </a:ln>
          <a:effectLst>
            <a:outerShdw blurRad="254000" dist="38100" dir="2700000" algn="tl" rotWithShape="0">
              <a:srgbClr val="D4383E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Freeform 17">
            <a:extLst>
              <a:ext uri="{FF2B5EF4-FFF2-40B4-BE49-F238E27FC236}">
                <a16:creationId xmlns:a16="http://schemas.microsoft.com/office/drawing/2014/main" id="{4DD8E295-090E-49B3-A727-2876C5AB45E0}"/>
              </a:ext>
            </a:extLst>
          </p:cNvPr>
          <p:cNvSpPr>
            <a:spLocks/>
          </p:cNvSpPr>
          <p:nvPr/>
        </p:nvSpPr>
        <p:spPr bwMode="auto">
          <a:xfrm>
            <a:off x="507737" y="1164068"/>
            <a:ext cx="297821" cy="257149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5" name="Arc 49">
            <a:extLst>
              <a:ext uri="{FF2B5EF4-FFF2-40B4-BE49-F238E27FC236}">
                <a16:creationId xmlns:a16="http://schemas.microsoft.com/office/drawing/2014/main" id="{F7D9CD21-1357-4481-989C-7F0CA23BD801}"/>
              </a:ext>
            </a:extLst>
          </p:cNvPr>
          <p:cNvSpPr/>
          <p:nvPr/>
        </p:nvSpPr>
        <p:spPr>
          <a:xfrm rot="3806223">
            <a:off x="8561462" y="-3412310"/>
            <a:ext cx="5957305" cy="6447698"/>
          </a:xfrm>
          <a:prstGeom prst="arc">
            <a:avLst>
              <a:gd name="adj1" fmla="val 19922291"/>
              <a:gd name="adj2" fmla="val 7864589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Arc 49">
            <a:extLst>
              <a:ext uri="{FF2B5EF4-FFF2-40B4-BE49-F238E27FC236}">
                <a16:creationId xmlns:a16="http://schemas.microsoft.com/office/drawing/2014/main" id="{F7D9CD21-1357-4481-989C-7F0CA23BD801}"/>
              </a:ext>
            </a:extLst>
          </p:cNvPr>
          <p:cNvSpPr/>
          <p:nvPr/>
        </p:nvSpPr>
        <p:spPr>
          <a:xfrm rot="9943644">
            <a:off x="8308975" y="1247076"/>
            <a:ext cx="5957305" cy="6447698"/>
          </a:xfrm>
          <a:prstGeom prst="arc">
            <a:avLst>
              <a:gd name="adj1" fmla="val 19922291"/>
              <a:gd name="adj2" fmla="val 7864589"/>
            </a:avLst>
          </a:prstGeom>
          <a:ln>
            <a:solidFill>
              <a:srgbClr val="4D5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84" y="661187"/>
            <a:ext cx="9640426" cy="488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0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1BF61F9-C792-43B0-98C0-407C1171C32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think-cell Slide" r:id="rId6" imgW="383" imgH="384" progId="TCLayout.ActiveDocument.1">
                  <p:embed/>
                </p:oleObj>
              </mc:Choice>
              <mc:Fallback>
                <p:oleObj name="think-cell Slide" r:id="rId6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1BF61F9-C792-43B0-98C0-407C1171C3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CA1458B-17E0-4629-80BE-B77F1F3FB0B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107F9-A979-4871-9811-C035D902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Bizi diğer şirketlerden ayıran ne ?</a:t>
            </a:r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CA9EC69-D694-4C75-B662-EBF613EDD4E8}"/>
              </a:ext>
            </a:extLst>
          </p:cNvPr>
          <p:cNvSpPr/>
          <p:nvPr/>
        </p:nvSpPr>
        <p:spPr>
          <a:xfrm>
            <a:off x="4451733" y="2304725"/>
            <a:ext cx="3288534" cy="3288534"/>
          </a:xfrm>
          <a:prstGeom prst="arc">
            <a:avLst>
              <a:gd name="adj1" fmla="val 16200000"/>
              <a:gd name="adj2" fmla="val 5341611"/>
            </a:avLst>
          </a:prstGeom>
          <a:noFill/>
          <a:ln w="190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B79D165E-55A2-497D-8131-60D9605263F9}"/>
              </a:ext>
            </a:extLst>
          </p:cNvPr>
          <p:cNvSpPr/>
          <p:nvPr/>
        </p:nvSpPr>
        <p:spPr>
          <a:xfrm flipH="1">
            <a:off x="4508705" y="2304725"/>
            <a:ext cx="3288534" cy="3288534"/>
          </a:xfrm>
          <a:prstGeom prst="arc">
            <a:avLst>
              <a:gd name="adj1" fmla="val 16200000"/>
              <a:gd name="adj2" fmla="val 5341611"/>
            </a:avLst>
          </a:prstGeom>
          <a:noFill/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3">
            <a:extLst>
              <a:ext uri="{FF2B5EF4-FFF2-40B4-BE49-F238E27FC236}">
                <a16:creationId xmlns:a16="http://schemas.microsoft.com/office/drawing/2014/main" id="{F5EF8977-D57D-4607-B2CA-37143558C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005" y="3661120"/>
            <a:ext cx="584484" cy="587409"/>
          </a:xfrm>
          <a:prstGeom prst="ellipse">
            <a:avLst/>
          </a:prstGeom>
          <a:solidFill>
            <a:schemeClr val="accent4"/>
          </a:solidFill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064FD51B-B89C-4FD8-B8F5-C5D1192E0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969" y="3661120"/>
            <a:ext cx="584484" cy="587409"/>
          </a:xfrm>
          <a:prstGeom prst="ellipse">
            <a:avLst/>
          </a:prstGeom>
          <a:solidFill>
            <a:schemeClr val="accent1"/>
          </a:solidFill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9703D8-EDAB-4E99-92CD-E93660345A81}"/>
              </a:ext>
            </a:extLst>
          </p:cNvPr>
          <p:cNvGrpSpPr/>
          <p:nvPr/>
        </p:nvGrpSpPr>
        <p:grpSpPr>
          <a:xfrm>
            <a:off x="4298609" y="3805258"/>
            <a:ext cx="249277" cy="299133"/>
            <a:chOff x="7748588" y="1443038"/>
            <a:chExt cx="301625" cy="361951"/>
          </a:xfrm>
          <a:solidFill>
            <a:schemeClr val="bg1"/>
          </a:solidFill>
        </p:grpSpPr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39FF8CCB-6915-4943-BEB9-3A25262BD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250" y="1698626"/>
              <a:ext cx="112713" cy="106363"/>
            </a:xfrm>
            <a:custGeom>
              <a:avLst/>
              <a:gdLst>
                <a:gd name="T0" fmla="*/ 7 w 71"/>
                <a:gd name="T1" fmla="*/ 67 h 67"/>
                <a:gd name="T2" fmla="*/ 64 w 71"/>
                <a:gd name="T3" fmla="*/ 67 h 67"/>
                <a:gd name="T4" fmla="*/ 71 w 71"/>
                <a:gd name="T5" fmla="*/ 0 h 67"/>
                <a:gd name="T6" fmla="*/ 0 w 71"/>
                <a:gd name="T7" fmla="*/ 0 h 67"/>
                <a:gd name="T8" fmla="*/ 7 w 71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7">
                  <a:moveTo>
                    <a:pt x="7" y="67"/>
                  </a:moveTo>
                  <a:lnTo>
                    <a:pt x="64" y="67"/>
                  </a:lnTo>
                  <a:lnTo>
                    <a:pt x="71" y="0"/>
                  </a:lnTo>
                  <a:lnTo>
                    <a:pt x="0" y="0"/>
                  </a:lnTo>
                  <a:lnTo>
                    <a:pt x="7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1">
              <a:extLst>
                <a:ext uri="{FF2B5EF4-FFF2-40B4-BE49-F238E27FC236}">
                  <a16:creationId xmlns:a16="http://schemas.microsoft.com/office/drawing/2014/main" id="{AF76AE2F-7D70-402C-A364-602EF76F63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8913" y="1577976"/>
              <a:ext cx="180975" cy="76200"/>
            </a:xfrm>
            <a:custGeom>
              <a:avLst/>
              <a:gdLst>
                <a:gd name="T0" fmla="*/ 4 w 48"/>
                <a:gd name="T1" fmla="*/ 20 h 20"/>
                <a:gd name="T2" fmla="*/ 44 w 48"/>
                <a:gd name="T3" fmla="*/ 20 h 20"/>
                <a:gd name="T4" fmla="*/ 44 w 48"/>
                <a:gd name="T5" fmla="*/ 19 h 20"/>
                <a:gd name="T6" fmla="*/ 45 w 48"/>
                <a:gd name="T7" fmla="*/ 19 h 20"/>
                <a:gd name="T8" fmla="*/ 48 w 48"/>
                <a:gd name="T9" fmla="*/ 2 h 20"/>
                <a:gd name="T10" fmla="*/ 48 w 48"/>
                <a:gd name="T11" fmla="*/ 0 h 20"/>
                <a:gd name="T12" fmla="*/ 0 w 48"/>
                <a:gd name="T13" fmla="*/ 0 h 20"/>
                <a:gd name="T14" fmla="*/ 0 w 48"/>
                <a:gd name="T15" fmla="*/ 2 h 20"/>
                <a:gd name="T16" fmla="*/ 3 w 48"/>
                <a:gd name="T17" fmla="*/ 19 h 20"/>
                <a:gd name="T18" fmla="*/ 4 w 48"/>
                <a:gd name="T19" fmla="*/ 20 h 20"/>
                <a:gd name="T20" fmla="*/ 21 w 48"/>
                <a:gd name="T21" fmla="*/ 2 h 20"/>
                <a:gd name="T22" fmla="*/ 27 w 48"/>
                <a:gd name="T23" fmla="*/ 2 h 20"/>
                <a:gd name="T24" fmla="*/ 29 w 48"/>
                <a:gd name="T25" fmla="*/ 18 h 20"/>
                <a:gd name="T26" fmla="*/ 19 w 48"/>
                <a:gd name="T27" fmla="*/ 18 h 20"/>
                <a:gd name="T28" fmla="*/ 21 w 48"/>
                <a:gd name="T2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20">
                  <a:moveTo>
                    <a:pt x="4" y="20"/>
                  </a:moveTo>
                  <a:cubicBezTo>
                    <a:pt x="44" y="20"/>
                    <a:pt x="44" y="20"/>
                    <a:pt x="44" y="2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7" y="14"/>
                    <a:pt x="48" y="8"/>
                    <a:pt x="48" y="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" y="14"/>
                    <a:pt x="3" y="19"/>
                  </a:cubicBezTo>
                  <a:lnTo>
                    <a:pt x="4" y="20"/>
                  </a:lnTo>
                  <a:close/>
                  <a:moveTo>
                    <a:pt x="21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19" y="18"/>
                    <a:pt x="19" y="18"/>
                    <a:pt x="19" y="18"/>
                  </a:cubicBezTo>
                  <a:lnTo>
                    <a:pt x="2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72">
              <a:extLst>
                <a:ext uri="{FF2B5EF4-FFF2-40B4-BE49-F238E27FC236}">
                  <a16:creationId xmlns:a16="http://schemas.microsoft.com/office/drawing/2014/main" id="{BFDB2220-8B9E-476C-A576-926B93DAD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588" y="1668463"/>
              <a:ext cx="301625" cy="15875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Oval 73">
              <a:extLst>
                <a:ext uri="{FF2B5EF4-FFF2-40B4-BE49-F238E27FC236}">
                  <a16:creationId xmlns:a16="http://schemas.microsoft.com/office/drawing/2014/main" id="{BEB08596-33A6-4733-944F-281B16371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9075" y="1443038"/>
              <a:ext cx="120650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2883F3-3C65-4E05-BC6D-DC1298EA2562}"/>
              </a:ext>
            </a:extLst>
          </p:cNvPr>
          <p:cNvGrpSpPr/>
          <p:nvPr/>
        </p:nvGrpSpPr>
        <p:grpSpPr>
          <a:xfrm>
            <a:off x="7711205" y="3867577"/>
            <a:ext cx="286013" cy="174495"/>
            <a:chOff x="4119563" y="3022601"/>
            <a:chExt cx="346075" cy="211138"/>
          </a:xfrm>
          <a:solidFill>
            <a:schemeClr val="bg1"/>
          </a:solidFill>
        </p:grpSpPr>
        <p:sp>
          <p:nvSpPr>
            <p:cNvPr id="20" name="Freeform 146">
              <a:extLst>
                <a:ext uri="{FF2B5EF4-FFF2-40B4-BE49-F238E27FC236}">
                  <a16:creationId xmlns:a16="http://schemas.microsoft.com/office/drawing/2014/main" id="{2A85B614-ECD4-4ABB-8AAA-DD372F976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863" y="3052763"/>
              <a:ext cx="104775" cy="150813"/>
            </a:xfrm>
            <a:custGeom>
              <a:avLst/>
              <a:gdLst>
                <a:gd name="T0" fmla="*/ 17 w 28"/>
                <a:gd name="T1" fmla="*/ 22 h 40"/>
                <a:gd name="T2" fmla="*/ 22 w 28"/>
                <a:gd name="T3" fmla="*/ 12 h 40"/>
                <a:gd name="T4" fmla="*/ 10 w 28"/>
                <a:gd name="T5" fmla="*/ 0 h 40"/>
                <a:gd name="T6" fmla="*/ 2 w 28"/>
                <a:gd name="T7" fmla="*/ 3 h 40"/>
                <a:gd name="T8" fmla="*/ 2 w 28"/>
                <a:gd name="T9" fmla="*/ 8 h 40"/>
                <a:gd name="T10" fmla="*/ 0 w 28"/>
                <a:gd name="T11" fmla="*/ 18 h 40"/>
                <a:gd name="T12" fmla="*/ 3 w 28"/>
                <a:gd name="T13" fmla="*/ 22 h 40"/>
                <a:gd name="T14" fmla="*/ 0 w 28"/>
                <a:gd name="T15" fmla="*/ 23 h 40"/>
                <a:gd name="T16" fmla="*/ 10 w 28"/>
                <a:gd name="T17" fmla="*/ 40 h 40"/>
                <a:gd name="T18" fmla="*/ 26 w 28"/>
                <a:gd name="T19" fmla="*/ 40 h 40"/>
                <a:gd name="T20" fmla="*/ 28 w 28"/>
                <a:gd name="T21" fmla="*/ 38 h 40"/>
                <a:gd name="T22" fmla="*/ 17 w 28"/>
                <a:gd name="T23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0">
                  <a:moveTo>
                    <a:pt x="17" y="22"/>
                  </a:moveTo>
                  <a:cubicBezTo>
                    <a:pt x="20" y="19"/>
                    <a:pt x="22" y="16"/>
                    <a:pt x="22" y="12"/>
                  </a:cubicBezTo>
                  <a:cubicBezTo>
                    <a:pt x="22" y="5"/>
                    <a:pt x="17" y="0"/>
                    <a:pt x="10" y="0"/>
                  </a:cubicBezTo>
                  <a:cubicBezTo>
                    <a:pt x="7" y="0"/>
                    <a:pt x="4" y="1"/>
                    <a:pt x="2" y="3"/>
                  </a:cubicBezTo>
                  <a:cubicBezTo>
                    <a:pt x="2" y="5"/>
                    <a:pt x="2" y="7"/>
                    <a:pt x="2" y="8"/>
                  </a:cubicBezTo>
                  <a:cubicBezTo>
                    <a:pt x="2" y="12"/>
                    <a:pt x="1" y="15"/>
                    <a:pt x="0" y="18"/>
                  </a:cubicBezTo>
                  <a:cubicBezTo>
                    <a:pt x="1" y="19"/>
                    <a:pt x="2" y="21"/>
                    <a:pt x="3" y="22"/>
                  </a:cubicBezTo>
                  <a:cubicBezTo>
                    <a:pt x="2" y="22"/>
                    <a:pt x="1" y="23"/>
                    <a:pt x="0" y="23"/>
                  </a:cubicBezTo>
                  <a:cubicBezTo>
                    <a:pt x="5" y="27"/>
                    <a:pt x="9" y="33"/>
                    <a:pt x="10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8" y="39"/>
                    <a:pt x="28" y="38"/>
                  </a:cubicBezTo>
                  <a:cubicBezTo>
                    <a:pt x="28" y="31"/>
                    <a:pt x="24" y="2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47">
              <a:extLst>
                <a:ext uri="{FF2B5EF4-FFF2-40B4-BE49-F238E27FC236}">
                  <a16:creationId xmlns:a16="http://schemas.microsoft.com/office/drawing/2014/main" id="{29080E3F-3114-4280-81B5-B2FAFD807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3052763"/>
              <a:ext cx="106363" cy="150813"/>
            </a:xfrm>
            <a:custGeom>
              <a:avLst/>
              <a:gdLst>
                <a:gd name="T0" fmla="*/ 28 w 28"/>
                <a:gd name="T1" fmla="*/ 23 h 40"/>
                <a:gd name="T2" fmla="*/ 25 w 28"/>
                <a:gd name="T3" fmla="*/ 22 h 40"/>
                <a:gd name="T4" fmla="*/ 28 w 28"/>
                <a:gd name="T5" fmla="*/ 18 h 40"/>
                <a:gd name="T6" fmla="*/ 26 w 28"/>
                <a:gd name="T7" fmla="*/ 8 h 40"/>
                <a:gd name="T8" fmla="*/ 26 w 28"/>
                <a:gd name="T9" fmla="*/ 3 h 40"/>
                <a:gd name="T10" fmla="*/ 18 w 28"/>
                <a:gd name="T11" fmla="*/ 0 h 40"/>
                <a:gd name="T12" fmla="*/ 6 w 28"/>
                <a:gd name="T13" fmla="*/ 12 h 40"/>
                <a:gd name="T14" fmla="*/ 11 w 28"/>
                <a:gd name="T15" fmla="*/ 22 h 40"/>
                <a:gd name="T16" fmla="*/ 0 w 28"/>
                <a:gd name="T17" fmla="*/ 38 h 40"/>
                <a:gd name="T18" fmla="*/ 2 w 28"/>
                <a:gd name="T19" fmla="*/ 40 h 40"/>
                <a:gd name="T20" fmla="*/ 18 w 28"/>
                <a:gd name="T21" fmla="*/ 40 h 40"/>
                <a:gd name="T22" fmla="*/ 28 w 28"/>
                <a:gd name="T23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0">
                  <a:moveTo>
                    <a:pt x="28" y="23"/>
                  </a:moveTo>
                  <a:cubicBezTo>
                    <a:pt x="27" y="23"/>
                    <a:pt x="26" y="22"/>
                    <a:pt x="25" y="22"/>
                  </a:cubicBezTo>
                  <a:cubicBezTo>
                    <a:pt x="26" y="21"/>
                    <a:pt x="27" y="19"/>
                    <a:pt x="28" y="18"/>
                  </a:cubicBezTo>
                  <a:cubicBezTo>
                    <a:pt x="27" y="15"/>
                    <a:pt x="26" y="12"/>
                    <a:pt x="26" y="8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24" y="1"/>
                    <a:pt x="21" y="0"/>
                    <a:pt x="18" y="0"/>
                  </a:cubicBezTo>
                  <a:cubicBezTo>
                    <a:pt x="11" y="0"/>
                    <a:pt x="6" y="5"/>
                    <a:pt x="6" y="12"/>
                  </a:cubicBezTo>
                  <a:cubicBezTo>
                    <a:pt x="6" y="16"/>
                    <a:pt x="8" y="19"/>
                    <a:pt x="11" y="22"/>
                  </a:cubicBezTo>
                  <a:cubicBezTo>
                    <a:pt x="4" y="24"/>
                    <a:pt x="0" y="31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3"/>
                    <a:pt x="23" y="27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151">
              <a:extLst>
                <a:ext uri="{FF2B5EF4-FFF2-40B4-BE49-F238E27FC236}">
                  <a16:creationId xmlns:a16="http://schemas.microsoft.com/office/drawing/2014/main" id="{1D1D3CDA-D8BB-4A1B-B378-A35412A92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938" y="3022601"/>
              <a:ext cx="187325" cy="211138"/>
            </a:xfrm>
            <a:custGeom>
              <a:avLst/>
              <a:gdLst>
                <a:gd name="T0" fmla="*/ 50 w 50"/>
                <a:gd name="T1" fmla="*/ 53 h 56"/>
                <a:gd name="T2" fmla="*/ 34 w 50"/>
                <a:gd name="T3" fmla="*/ 30 h 56"/>
                <a:gd name="T4" fmla="*/ 41 w 50"/>
                <a:gd name="T5" fmla="*/ 16 h 56"/>
                <a:gd name="T6" fmla="*/ 25 w 50"/>
                <a:gd name="T7" fmla="*/ 0 h 56"/>
                <a:gd name="T8" fmla="*/ 9 w 50"/>
                <a:gd name="T9" fmla="*/ 16 h 56"/>
                <a:gd name="T10" fmla="*/ 16 w 50"/>
                <a:gd name="T11" fmla="*/ 30 h 56"/>
                <a:gd name="T12" fmla="*/ 0 w 50"/>
                <a:gd name="T13" fmla="*/ 54 h 56"/>
                <a:gd name="T14" fmla="*/ 2 w 50"/>
                <a:gd name="T15" fmla="*/ 56 h 56"/>
                <a:gd name="T16" fmla="*/ 48 w 50"/>
                <a:gd name="T17" fmla="*/ 56 h 56"/>
                <a:gd name="T18" fmla="*/ 48 w 50"/>
                <a:gd name="T19" fmla="*/ 56 h 56"/>
                <a:gd name="T20" fmla="*/ 50 w 50"/>
                <a:gd name="T21" fmla="*/ 54 h 56"/>
                <a:gd name="T22" fmla="*/ 50 w 50"/>
                <a:gd name="T2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6">
                  <a:moveTo>
                    <a:pt x="50" y="53"/>
                  </a:moveTo>
                  <a:cubicBezTo>
                    <a:pt x="50" y="43"/>
                    <a:pt x="43" y="34"/>
                    <a:pt x="34" y="30"/>
                  </a:cubicBezTo>
                  <a:cubicBezTo>
                    <a:pt x="38" y="28"/>
                    <a:pt x="41" y="22"/>
                    <a:pt x="41" y="16"/>
                  </a:cubicBezTo>
                  <a:cubicBezTo>
                    <a:pt x="41" y="7"/>
                    <a:pt x="34" y="0"/>
                    <a:pt x="25" y="0"/>
                  </a:cubicBezTo>
                  <a:cubicBezTo>
                    <a:pt x="16" y="0"/>
                    <a:pt x="9" y="7"/>
                    <a:pt x="9" y="16"/>
                  </a:cubicBezTo>
                  <a:cubicBezTo>
                    <a:pt x="9" y="22"/>
                    <a:pt x="12" y="28"/>
                    <a:pt x="16" y="30"/>
                  </a:cubicBezTo>
                  <a:cubicBezTo>
                    <a:pt x="7" y="34"/>
                    <a:pt x="0" y="43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6"/>
                    <a:pt x="50" y="55"/>
                    <a:pt x="50" y="54"/>
                  </a:cubicBezTo>
                  <a:cubicBezTo>
                    <a:pt x="50" y="54"/>
                    <a:pt x="50" y="54"/>
                    <a:pt x="5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642EB76-8566-4DE9-9622-EE7B1D9CC2A3}"/>
              </a:ext>
            </a:extLst>
          </p:cNvPr>
          <p:cNvSpPr txBox="1"/>
          <p:nvPr/>
        </p:nvSpPr>
        <p:spPr>
          <a:xfrm>
            <a:off x="533400" y="1899399"/>
            <a:ext cx="3371738" cy="344916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tr-TR" sz="1600" b="1" dirty="0" smtClean="0">
                <a:solidFill>
                  <a:schemeClr val="bg1"/>
                </a:solidFill>
                <a:latin typeface="Proxima Nova" panose="02000506030000020004" pitchFamily="50" charset="0"/>
              </a:rPr>
              <a:t>Diğer Operatörler</a:t>
            </a:r>
            <a:endParaRPr lang="en-US" sz="1600" b="1" dirty="0">
              <a:solidFill>
                <a:schemeClr val="bg1"/>
              </a:solidFill>
              <a:latin typeface="Proxima Nova" panose="02000506030000020004" pitchFamily="50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EA2454-2959-45BD-B25D-E66AA4A016AD}"/>
              </a:ext>
            </a:extLst>
          </p:cNvPr>
          <p:cNvSpPr txBox="1"/>
          <p:nvPr/>
        </p:nvSpPr>
        <p:spPr>
          <a:xfrm>
            <a:off x="533400" y="2411620"/>
            <a:ext cx="337173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2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tr-TR" sz="1400" dirty="0" err="1" smtClean="0">
                <a:latin typeface="Proxima Nova" panose="02000506030000020004" pitchFamily="50" charset="0"/>
              </a:rPr>
              <a:t>H</a:t>
            </a:r>
            <a:r>
              <a:rPr lang="en-US" sz="1400" dirty="0" err="1" smtClean="0">
                <a:latin typeface="Proxima Nova" panose="02000506030000020004" pitchFamily="50" charset="0"/>
              </a:rPr>
              <a:t>arcanmamış</a:t>
            </a:r>
            <a:r>
              <a:rPr lang="en-US" sz="1400" dirty="0" smtClean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verileri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lehine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 smtClean="0">
                <a:latin typeface="Proxima Nova" panose="02000506030000020004" pitchFamily="50" charset="0"/>
              </a:rPr>
              <a:t>çeviremez</a:t>
            </a:r>
            <a:r>
              <a:rPr lang="en-US" sz="1400" dirty="0" smtClean="0">
                <a:latin typeface="Proxima Nova" panose="02000506030000020004" pitchFamily="50" charset="0"/>
              </a:rPr>
              <a:t>.</a:t>
            </a:r>
            <a:endParaRPr lang="en-US" sz="1400" dirty="0">
              <a:latin typeface="Proxima Nova" panose="02000506030000020004" pitchFamily="50" charset="0"/>
            </a:endParaRPr>
          </a:p>
          <a:p>
            <a:pPr marL="285750" indent="-285750">
              <a:spcAft>
                <a:spcPts val="2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tr-TR" sz="1400" dirty="0" err="1" smtClean="0">
                <a:latin typeface="Proxima Nova" panose="02000506030000020004" pitchFamily="50" charset="0"/>
              </a:rPr>
              <a:t>İ</a:t>
            </a:r>
            <a:r>
              <a:rPr lang="en-US" sz="1400" dirty="0" err="1" smtClean="0">
                <a:latin typeface="Proxima Nova" panose="02000506030000020004" pitchFamily="50" charset="0"/>
              </a:rPr>
              <a:t>htiyacı</a:t>
            </a:r>
            <a:r>
              <a:rPr lang="en-US" sz="1400" dirty="0" smtClean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olan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ürünü</a:t>
            </a:r>
            <a:r>
              <a:rPr lang="en-US" sz="1400" dirty="0">
                <a:latin typeface="Proxima Nova" panose="02000506030000020004" pitchFamily="50" charset="0"/>
              </a:rPr>
              <a:t> tam </a:t>
            </a:r>
            <a:r>
              <a:rPr lang="en-US" sz="1400" dirty="0" err="1">
                <a:latin typeface="Proxima Nova" panose="02000506030000020004" pitchFamily="50" charset="0"/>
              </a:rPr>
              <a:t>fiyatıyla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 smtClean="0">
                <a:latin typeface="Proxima Nova" panose="02000506030000020004" pitchFamily="50" charset="0"/>
              </a:rPr>
              <a:t>alır</a:t>
            </a:r>
            <a:r>
              <a:rPr lang="tr-TR" sz="1400" dirty="0" smtClean="0">
                <a:latin typeface="Proxima Nova" panose="02000506030000020004" pitchFamily="50" charset="0"/>
              </a:rPr>
              <a:t>.</a:t>
            </a:r>
            <a:endParaRPr lang="en-US" sz="1400" dirty="0">
              <a:latin typeface="Proxima Nova" panose="02000506030000020004" pitchFamily="50" charset="0"/>
            </a:endParaRPr>
          </a:p>
          <a:p>
            <a:pPr marL="285750" indent="-285750">
              <a:spcAft>
                <a:spcPts val="2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tr-TR" sz="1400" dirty="0" err="1">
                <a:latin typeface="Proxima Nova" panose="02000506030000020004" pitchFamily="50" charset="0"/>
              </a:rPr>
              <a:t>B</a:t>
            </a:r>
            <a:r>
              <a:rPr lang="en-US" sz="1400" dirty="0" err="1" smtClean="0">
                <a:latin typeface="Proxima Nova" panose="02000506030000020004" pitchFamily="50" charset="0"/>
              </a:rPr>
              <a:t>eğendiği</a:t>
            </a:r>
            <a:r>
              <a:rPr lang="en-US" sz="1400" dirty="0" smtClean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ve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destek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olmak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istediği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bir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içerik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üreticisi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olduğunda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buna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destek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olamaz</a:t>
            </a:r>
            <a:r>
              <a:rPr lang="en-US" sz="1400" dirty="0">
                <a:latin typeface="Proxima Nova" panose="02000506030000020004" pitchFamily="50" charset="0"/>
              </a:rPr>
              <a:t>.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53D6F5-B967-4273-87FC-B5ADC1B5929E}"/>
              </a:ext>
            </a:extLst>
          </p:cNvPr>
          <p:cNvSpPr txBox="1"/>
          <p:nvPr/>
        </p:nvSpPr>
        <p:spPr>
          <a:xfrm>
            <a:off x="8280400" y="1899399"/>
            <a:ext cx="3371738" cy="344916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tr-TR" sz="1600" b="1" dirty="0" err="1" smtClean="0">
                <a:solidFill>
                  <a:schemeClr val="bg1"/>
                </a:solidFill>
                <a:latin typeface="Proxima Nova" panose="02000506030000020004" pitchFamily="50" charset="0"/>
              </a:rPr>
              <a:t>Vodafone</a:t>
            </a:r>
            <a:endParaRPr lang="en-US" sz="1600" b="1" dirty="0">
              <a:solidFill>
                <a:schemeClr val="bg1"/>
              </a:solidFill>
              <a:latin typeface="Proxima Nova" panose="02000506030000020004" pitchFamily="50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D94E90-A903-4A22-844E-21F4BCA4FA37}"/>
              </a:ext>
            </a:extLst>
          </p:cNvPr>
          <p:cNvSpPr txBox="1"/>
          <p:nvPr/>
        </p:nvSpPr>
        <p:spPr>
          <a:xfrm>
            <a:off x="8280400" y="2411620"/>
            <a:ext cx="337173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2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sz="1400" dirty="0" err="1" smtClean="0">
                <a:latin typeface="Proxima Nova" panose="02000506030000020004" pitchFamily="50" charset="0"/>
              </a:rPr>
              <a:t>H</a:t>
            </a:r>
            <a:r>
              <a:rPr lang="en-US" sz="1400" dirty="0" err="1" smtClean="0">
                <a:latin typeface="Proxima Nova" panose="02000506030000020004" pitchFamily="50" charset="0"/>
              </a:rPr>
              <a:t>arcamadığı</a:t>
            </a:r>
            <a:r>
              <a:rPr lang="en-US" sz="1400" dirty="0" smtClean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verileri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tr-TR" sz="1400" dirty="0" smtClean="0">
                <a:latin typeface="Proxima Nova" panose="02000506030000020004" pitchFamily="50" charset="0"/>
              </a:rPr>
              <a:t>ticarete açarak V</a:t>
            </a:r>
            <a:r>
              <a:rPr lang="en-US" sz="1400" dirty="0" err="1" smtClean="0">
                <a:latin typeface="Proxima Nova" panose="02000506030000020004" pitchFamily="50" charset="0"/>
              </a:rPr>
              <a:t>odafone</a:t>
            </a:r>
            <a:r>
              <a:rPr lang="tr-TR" sz="1400" dirty="0" smtClean="0">
                <a:latin typeface="Proxima Nova" panose="02000506030000020004" pitchFamily="50" charset="0"/>
              </a:rPr>
              <a:t>C</a:t>
            </a:r>
            <a:r>
              <a:rPr lang="en-US" sz="1400" dirty="0" err="1" smtClean="0">
                <a:latin typeface="Proxima Nova" panose="02000506030000020004" pitchFamily="50" charset="0"/>
              </a:rPr>
              <a:t>oin</a:t>
            </a:r>
            <a:r>
              <a:rPr lang="en-US" sz="1400" dirty="0" smtClean="0">
                <a:latin typeface="Proxima Nova" panose="02000506030000020004" pitchFamily="50" charset="0"/>
              </a:rPr>
              <a:t> </a:t>
            </a:r>
            <a:r>
              <a:rPr lang="en-US" sz="1400" dirty="0" err="1" smtClean="0">
                <a:latin typeface="Proxima Nova" panose="02000506030000020004" pitchFamily="50" charset="0"/>
              </a:rPr>
              <a:t>kazanabilir</a:t>
            </a:r>
            <a:r>
              <a:rPr lang="tr-TR" sz="1400" dirty="0" smtClean="0">
                <a:latin typeface="Proxima Nova" panose="02000506030000020004" pitchFamily="50" charset="0"/>
              </a:rPr>
              <a:t>,</a:t>
            </a:r>
            <a:r>
              <a:rPr lang="en-US" sz="1400" dirty="0" smtClean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israfın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önüne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geçer</a:t>
            </a:r>
            <a:r>
              <a:rPr lang="en-US" sz="1400" dirty="0">
                <a:latin typeface="Proxima Nova" panose="02000506030000020004" pitchFamily="50" charset="0"/>
              </a:rPr>
              <a:t>.</a:t>
            </a:r>
          </a:p>
          <a:p>
            <a:pPr marL="285750" indent="-285750">
              <a:spcAft>
                <a:spcPts val="2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sz="1400" dirty="0" err="1" smtClean="0">
                <a:latin typeface="Proxima Nova" panose="02000506030000020004" pitchFamily="50" charset="0"/>
              </a:rPr>
              <a:t>K</a:t>
            </a:r>
            <a:r>
              <a:rPr lang="en-US" sz="1400" dirty="0" err="1" smtClean="0">
                <a:latin typeface="Proxima Nova" panose="02000506030000020004" pitchFamily="50" charset="0"/>
              </a:rPr>
              <a:t>azandığı</a:t>
            </a:r>
            <a:r>
              <a:rPr lang="en-US" sz="1400" dirty="0" smtClean="0">
                <a:latin typeface="Proxima Nova" panose="02000506030000020004" pitchFamily="50" charset="0"/>
              </a:rPr>
              <a:t> </a:t>
            </a:r>
            <a:r>
              <a:rPr lang="tr-TR" sz="1400" dirty="0">
                <a:latin typeface="Proxima Nova" panose="02000506030000020004" pitchFamily="50" charset="0"/>
              </a:rPr>
              <a:t>V</a:t>
            </a:r>
            <a:r>
              <a:rPr lang="en-US" sz="1400" dirty="0" err="1" smtClean="0">
                <a:latin typeface="Proxima Nova" panose="02000506030000020004" pitchFamily="50" charset="0"/>
              </a:rPr>
              <a:t>odafone</a:t>
            </a:r>
            <a:r>
              <a:rPr lang="tr-TR" sz="1400" dirty="0" smtClean="0">
                <a:latin typeface="Proxima Nova" panose="02000506030000020004" pitchFamily="50" charset="0"/>
              </a:rPr>
              <a:t>C</a:t>
            </a:r>
            <a:r>
              <a:rPr lang="en-US" sz="1400" dirty="0" err="1" smtClean="0">
                <a:latin typeface="Proxima Nova" panose="02000506030000020004" pitchFamily="50" charset="0"/>
              </a:rPr>
              <a:t>oinler</a:t>
            </a:r>
            <a:r>
              <a:rPr lang="en-US" sz="1400" dirty="0" smtClean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ile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tr-TR" sz="1400" dirty="0" err="1">
                <a:latin typeface="Proxima Nova" panose="02000506030000020004" pitchFamily="50" charset="0"/>
              </a:rPr>
              <a:t>V</a:t>
            </a:r>
            <a:r>
              <a:rPr lang="en-US" sz="1400" dirty="0" err="1" smtClean="0">
                <a:latin typeface="Proxima Nova" panose="02000506030000020004" pitchFamily="50" charset="0"/>
              </a:rPr>
              <a:t>odafone</a:t>
            </a:r>
            <a:r>
              <a:rPr lang="en-US" sz="1400" dirty="0" smtClean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bünyesindeki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yan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uygulamalardan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indirimli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ürünler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 smtClean="0">
                <a:latin typeface="Proxima Nova" panose="02000506030000020004" pitchFamily="50" charset="0"/>
              </a:rPr>
              <a:t>alabilir</a:t>
            </a:r>
            <a:r>
              <a:rPr lang="tr-TR" sz="1400" dirty="0" smtClean="0">
                <a:latin typeface="Proxima Nova" panose="02000506030000020004" pitchFamily="50" charset="0"/>
              </a:rPr>
              <a:t>.</a:t>
            </a:r>
            <a:endParaRPr lang="en-US" sz="1400" dirty="0">
              <a:latin typeface="Proxima Nova" panose="02000506030000020004" pitchFamily="50" charset="0"/>
            </a:endParaRPr>
          </a:p>
          <a:p>
            <a:pPr marL="285750" indent="-285750">
              <a:spcAft>
                <a:spcPts val="2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latin typeface="Proxima Nova" panose="02000506030000020004" pitchFamily="50" charset="0"/>
              </a:rPr>
              <a:t>dMags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okurken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içerik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üreticilerine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doğrudan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bağış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yaparak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destek</a:t>
            </a:r>
            <a:r>
              <a:rPr lang="en-US" sz="1400" dirty="0">
                <a:latin typeface="Proxima Nova" panose="02000506030000020004" pitchFamily="50" charset="0"/>
              </a:rPr>
              <a:t> </a:t>
            </a:r>
            <a:r>
              <a:rPr lang="en-US" sz="1400" dirty="0" err="1">
                <a:latin typeface="Proxima Nova" panose="02000506030000020004" pitchFamily="50" charset="0"/>
              </a:rPr>
              <a:t>verebilir</a:t>
            </a:r>
            <a:r>
              <a:rPr lang="en-US" sz="1400" dirty="0">
                <a:latin typeface="Proxima Nova" panose="02000506030000020004" pitchFamily="50" charset="0"/>
              </a:rPr>
              <a:t>.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22" y="2513030"/>
            <a:ext cx="2672369" cy="26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9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RwzQQ_dKdoMPXZvUS.TA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a Olay">
  <a:themeElements>
    <a:clrScheme name="Ana Olay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Ana Olay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a Olay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503</Words>
  <Application>Microsoft Office PowerPoint</Application>
  <PresentationFormat>Geniş ekran</PresentationFormat>
  <Paragraphs>84</Paragraphs>
  <Slides>13</Slides>
  <Notes>10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11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26" baseType="lpstr">
      <vt:lpstr>MS PGothic</vt:lpstr>
      <vt:lpstr>Arial</vt:lpstr>
      <vt:lpstr>Calibri</vt:lpstr>
      <vt:lpstr>Georgia</vt:lpstr>
      <vt:lpstr>Gill Sans</vt:lpstr>
      <vt:lpstr>Impact</vt:lpstr>
      <vt:lpstr>Open Sans</vt:lpstr>
      <vt:lpstr>Open Sans Light</vt:lpstr>
      <vt:lpstr>Proxima Nova</vt:lpstr>
      <vt:lpstr>Roboto Black</vt:lpstr>
      <vt:lpstr>Segoe UI Light</vt:lpstr>
      <vt:lpstr>Ana Olay</vt:lpstr>
      <vt:lpstr>think-cell Slide</vt:lpstr>
      <vt:lpstr>Vodafone ile geleceğe entegre</vt:lpstr>
      <vt:lpstr>Budget</vt:lpstr>
      <vt:lpstr>PowerPoint Sunusu</vt:lpstr>
      <vt:lpstr>Sistemimizin avantajları neler ?</vt:lpstr>
      <vt:lpstr>PowerPoint Sunusu</vt:lpstr>
      <vt:lpstr>PowerPoint Sunusu</vt:lpstr>
      <vt:lpstr>PowerPoint Sunusu</vt:lpstr>
      <vt:lpstr>PowerPoint Sunusu</vt:lpstr>
      <vt:lpstr>Bizi diğer şirketlerden ayıran ne ?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Executive Summary</dc:title>
  <dc:creator>it 24slides3</dc:creator>
  <cp:lastModifiedBy>hamza kılıç</cp:lastModifiedBy>
  <cp:revision>50</cp:revision>
  <dcterms:created xsi:type="dcterms:W3CDTF">2022-01-13T02:35:32Z</dcterms:created>
  <dcterms:modified xsi:type="dcterms:W3CDTF">2022-03-27T14:34:24Z</dcterms:modified>
</cp:coreProperties>
</file>